
<file path=[Content_Types].xml><?xml version="1.0" encoding="utf-8"?>
<Types xmlns="http://schemas.openxmlformats.org/package/2006/content-types">
  <Default Extension="xml" ContentType="application/xml"/>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86" r:id="rId1"/>
  </p:sldMasterIdLst>
  <p:notesMasterIdLst>
    <p:notesMasterId r:id="rId20"/>
  </p:notesMasterIdLst>
  <p:handoutMasterIdLst>
    <p:handoutMasterId r:id="rId21"/>
  </p:handoutMasterIdLst>
  <p:sldIdLst>
    <p:sldId id="256" r:id="rId2"/>
    <p:sldId id="257" r:id="rId3"/>
    <p:sldId id="264" r:id="rId4"/>
    <p:sldId id="260" r:id="rId5"/>
    <p:sldId id="261" r:id="rId6"/>
    <p:sldId id="262" r:id="rId7"/>
    <p:sldId id="263" r:id="rId8"/>
    <p:sldId id="258" r:id="rId9"/>
    <p:sldId id="259" r:id="rId10"/>
    <p:sldId id="265" r:id="rId11"/>
    <p:sldId id="266" r:id="rId12"/>
    <p:sldId id="267" r:id="rId13"/>
    <p:sldId id="268" r:id="rId14"/>
    <p:sldId id="269" r:id="rId15"/>
    <p:sldId id="270" r:id="rId16"/>
    <p:sldId id="271" r:id="rId17"/>
    <p:sldId id="272" r:id="rId18"/>
    <p:sldId id="273" r:id="rId1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796"/>
    <p:restoredTop sz="94674"/>
  </p:normalViewPr>
  <p:slideViewPr>
    <p:cSldViewPr snapToGrid="0" snapToObjects="1">
      <p:cViewPr varScale="1">
        <p:scale>
          <a:sx n="229" d="100"/>
          <a:sy n="229" d="100"/>
        </p:scale>
        <p:origin x="1088"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notesMaster" Target="notesMasters/notesMaster1.xml"/><Relationship Id="rId21" Type="http://schemas.openxmlformats.org/officeDocument/2006/relationships/handoutMaster" Target="handoutMasters/handoutMaster1.xml"/><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495357E-2A4F-5643-B35F-52128DC62D28}" type="datetimeFigureOut">
              <a:rPr lang="en-US" smtClean="0"/>
              <a:t>5/11/17</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3B79A23-8FE3-E04C-9AC1-2B014FE35ACE}" type="slidenum">
              <a:rPr lang="en-US" smtClean="0"/>
              <a:t>‹#›</a:t>
            </a:fld>
            <a:endParaRPr lang="en-US"/>
          </a:p>
        </p:txBody>
      </p:sp>
    </p:spTree>
    <p:extLst>
      <p:ext uri="{BB962C8B-B14F-4D97-AF65-F5344CB8AC3E}">
        <p14:creationId xmlns:p14="http://schemas.microsoft.com/office/powerpoint/2010/main" val="143872848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A93422A-249D-7E42-B6EE-10CB412665DC}" type="datetimeFigureOut">
              <a:rPr lang="en-US" smtClean="0"/>
              <a:t>5/11/17</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BFFD0B5-D451-9449-86E1-127B819392F3}" type="slidenum">
              <a:rPr lang="en-US" smtClean="0"/>
              <a:t>‹#›</a:t>
            </a:fld>
            <a:endParaRPr lang="en-US"/>
          </a:p>
        </p:txBody>
      </p:sp>
    </p:spTree>
    <p:extLst>
      <p:ext uri="{BB962C8B-B14F-4D97-AF65-F5344CB8AC3E}">
        <p14:creationId xmlns:p14="http://schemas.microsoft.com/office/powerpoint/2010/main" val="14544164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F5E384D-FEDA-5E4C-91D5-02A5C9E32EF5}" type="datetimeFigureOut">
              <a:rPr lang="en-US" smtClean="0"/>
              <a:t>5/11/17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10B7A8-1A06-3C40-9590-3EC7FA3EB41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5E384D-FEDA-5E4C-91D5-02A5C9E32EF5}" type="datetimeFigureOut">
              <a:rPr lang="en-US" smtClean="0"/>
              <a:t>5/11/17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1F5E384D-FEDA-5E4C-91D5-02A5C9E32EF5}" type="datetimeFigureOut">
              <a:rPr lang="en-US" smtClean="0"/>
              <a:t>5/11/17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1F5E384D-FEDA-5E4C-91D5-02A5C9E32EF5}" type="datetimeFigureOut">
              <a:rPr lang="en-US" smtClean="0"/>
              <a:t>5/11/17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F5E384D-FEDA-5E4C-91D5-02A5C9E32EF5}" type="datetimeFigureOut">
              <a:rPr lang="en-US" smtClean="0"/>
              <a:t>5/11/17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10B7A8-1A06-3C40-9590-3EC7FA3EB411}" type="slidenum">
              <a:rPr lang="en-US" smtClean="0"/>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1F5E384D-FEDA-5E4C-91D5-02A5C9E32EF5}" type="datetimeFigureOut">
              <a:rPr lang="en-US" smtClean="0"/>
              <a:t>5/11/17</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F5E384D-FEDA-5E4C-91D5-02A5C9E32EF5}" type="datetimeFigureOut">
              <a:rPr lang="en-US" smtClean="0"/>
              <a:t>5/11/17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610B7A8-1A06-3C40-9590-3EC7FA3EB411}"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F5E384D-FEDA-5E4C-91D5-02A5C9E32EF5}" type="datetimeFigureOut">
              <a:rPr lang="en-US" smtClean="0"/>
              <a:t>5/11/17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F5E384D-FEDA-5E4C-91D5-02A5C9E32EF5}" type="datetimeFigureOut">
              <a:rPr lang="en-US" smtClean="0"/>
              <a:t>5/11/17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Date Placeholder 8"/>
          <p:cNvSpPr>
            <a:spLocks noGrp="1"/>
          </p:cNvSpPr>
          <p:nvPr>
            <p:ph type="dt" sz="half" idx="10"/>
          </p:nvPr>
        </p:nvSpPr>
        <p:spPr/>
        <p:txBody>
          <a:bodyPr/>
          <a:lstStyle/>
          <a:p>
            <a:fld id="{1F5E384D-FEDA-5E4C-91D5-02A5C9E32EF5}" type="datetimeFigureOut">
              <a:rPr lang="en-US" smtClean="0"/>
              <a:t>5/11/17</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1F5E384D-FEDA-5E4C-91D5-02A5C9E32EF5}" type="datetimeFigureOut">
              <a:rPr lang="en-US" smtClean="0"/>
              <a:t>5/11/17</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610B7A8-1A06-3C40-9590-3EC7FA3EB41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F5E384D-FEDA-5E4C-91D5-02A5C9E32EF5}" type="datetimeFigureOut">
              <a:rPr lang="en-US" smtClean="0"/>
              <a:t>5/11/17</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610B7A8-1A06-3C40-9590-3EC7FA3EB411}" type="slidenum">
              <a:rPr lang="en-US" smtClean="0"/>
              <a:t>‹#›</a:t>
            </a:fld>
            <a:endParaRPr lang="en-US"/>
          </a:p>
        </p:txBody>
      </p:sp>
    </p:spTree>
    <p:extLst>
      <p:ext uri="{BB962C8B-B14F-4D97-AF65-F5344CB8AC3E}">
        <p14:creationId xmlns:p14="http://schemas.microsoft.com/office/powerpoint/2010/main" val="754330618"/>
      </p:ext>
    </p:extLst>
  </p:cSld>
  <p:clrMap bg1="lt1" tx1="dk1" bg2="lt2" tx2="dk2" accent1="accent1" accent2="accent2" accent3="accent3" accent4="accent4" accent5="accent5" accent6="accent6" hlink="hlink" folHlink="folHlink"/>
  <p:sldLayoutIdLst>
    <p:sldLayoutId id="2147483787" r:id="rId1"/>
    <p:sldLayoutId id="2147483788" r:id="rId2"/>
    <p:sldLayoutId id="2147483789" r:id="rId3"/>
    <p:sldLayoutId id="2147483790" r:id="rId4"/>
    <p:sldLayoutId id="2147483791" r:id="rId5"/>
    <p:sldLayoutId id="2147483792" r:id="rId6"/>
    <p:sldLayoutId id="2147483793" r:id="rId7"/>
    <p:sldLayoutId id="2147483794" r:id="rId8"/>
    <p:sldLayoutId id="2147483795" r:id="rId9"/>
    <p:sldLayoutId id="2147483796" r:id="rId10"/>
    <p:sldLayoutId id="2147483797"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elsevier.com/__data/promis_misc/JBMTauthor_declaration.pdf" TargetMode="External"/><Relationship Id="rId3" Type="http://schemas.openxmlformats.org/officeDocument/2006/relationships/hyperlink" Target="https://www.elsevier.com/__data/promis_misc/JEGH_dec.pdf"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library.unsw.edu.au/research/publishing-and-sharing-your-research/predatory-publishing" TargetMode="Externa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publishingcampus.elsevier.com/pages/3/Colleges/College-of-Skills-Training.html"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mailto:kholland.nepeditor@virginmedia.com"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bc.co.uk/ethics/introduction/intro_1.shtml"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www.bps.org.uk/sites/default/files/documents/code_of_human_research_ethics.pdf" TargetMode="External"/><Relationship Id="rId3" Type="http://schemas.openxmlformats.org/officeDocument/2006/relationships/hyperlink" Target="https://www.elsevier.com/journals/nurse-education-in-practice/1471-5953/guide-for-authors" TargetMode="External"/></Relationships>
</file>

<file path=ppt/slides/_rels/slide8.xml.rels><?xml version="1.0" encoding="UTF-8" standalone="yes"?>
<Relationships xmlns="http://schemas.openxmlformats.org/package/2006/relationships"><Relationship Id="rId3" Type="http://schemas.openxmlformats.org/officeDocument/2006/relationships/hyperlink" Target="http://thinkchecksubmit.org/check/" TargetMode="External"/><Relationship Id="rId4" Type="http://schemas.openxmlformats.org/officeDocument/2006/relationships/hyperlink" Target="http://thinkchecksubmit.org/2016/01/28/help-your-colleagues-grin-the-right-journal-with-our-new-video/" TargetMode="External"/><Relationship Id="rId1" Type="http://schemas.openxmlformats.org/officeDocument/2006/relationships/slideLayout" Target="../slideLayouts/slideLayout2.xml"/><Relationship Id="rId2" Type="http://schemas.openxmlformats.org/officeDocument/2006/relationships/hyperlink" Target="https://www.library.unsw.edu.au/research/publishing-and-sharing-your-research/predatory-publishing" TargetMode="Externa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s://www.publishingcampus.elsevier.com/websites/elsevier_publishingcampus/files/Guides/Brochure_Ethics_2_web.pdf"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Writing for Publication</a:t>
            </a:r>
            <a:endParaRPr lang="en-US" dirty="0"/>
          </a:p>
        </p:txBody>
      </p:sp>
      <p:sp>
        <p:nvSpPr>
          <p:cNvPr id="3" name="Subtitle 2"/>
          <p:cNvSpPr>
            <a:spLocks noGrp="1"/>
          </p:cNvSpPr>
          <p:nvPr>
            <p:ph type="subTitle" idx="1"/>
          </p:nvPr>
        </p:nvSpPr>
        <p:spPr/>
        <p:txBody>
          <a:bodyPr>
            <a:normAutofit lnSpcReduction="10000"/>
          </a:bodyPr>
          <a:lstStyle/>
          <a:p>
            <a:r>
              <a:rPr lang="en-US" dirty="0" smtClean="0"/>
              <a:t>Karen Holland</a:t>
            </a:r>
          </a:p>
          <a:p>
            <a:r>
              <a:rPr lang="en-US" dirty="0" smtClean="0"/>
              <a:t>Editor in Chief</a:t>
            </a:r>
          </a:p>
          <a:p>
            <a:r>
              <a:rPr lang="en-US" dirty="0" smtClean="0"/>
              <a:t>Nurse Education in Practice </a:t>
            </a:r>
            <a:endParaRPr lang="en-US" dirty="0"/>
          </a:p>
        </p:txBody>
      </p:sp>
    </p:spTree>
    <p:extLst>
      <p:ext uri="{BB962C8B-B14F-4D97-AF65-F5344CB8AC3E}">
        <p14:creationId xmlns:p14="http://schemas.microsoft.com/office/powerpoint/2010/main" val="1739342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Authorship </a:t>
            </a:r>
          </a:p>
        </p:txBody>
      </p:sp>
      <p:sp>
        <p:nvSpPr>
          <p:cNvPr id="3" name="Content Placeholder 2"/>
          <p:cNvSpPr>
            <a:spLocks noGrp="1"/>
          </p:cNvSpPr>
          <p:nvPr>
            <p:ph idx="1"/>
          </p:nvPr>
        </p:nvSpPr>
        <p:spPr>
          <a:xfrm>
            <a:off x="680321" y="2336872"/>
            <a:ext cx="9613861" cy="4316847"/>
          </a:xfrm>
        </p:spPr>
        <p:txBody>
          <a:bodyPr>
            <a:normAutofit fontScale="47500" lnSpcReduction="20000"/>
          </a:bodyPr>
          <a:lstStyle/>
          <a:p>
            <a:pPr marL="285750" indent="-285750">
              <a:buFont typeface="Arial" charset="0"/>
              <a:buChar char="•"/>
            </a:pPr>
            <a:r>
              <a:rPr lang="en-US" b="1" dirty="0"/>
              <a:t>Misrepresenting a scientist’s relationship to their work :</a:t>
            </a:r>
            <a:endParaRPr lang="en-US" dirty="0"/>
          </a:p>
          <a:p>
            <a:r>
              <a:rPr lang="en-US" dirty="0"/>
              <a:t>Listing names of people who took little or no part in the</a:t>
            </a:r>
          </a:p>
          <a:p>
            <a:r>
              <a:rPr lang="en-US" dirty="0"/>
              <a:t>research, omitting names of people who did take part, or</a:t>
            </a:r>
          </a:p>
          <a:p>
            <a:r>
              <a:rPr lang="en-US" dirty="0"/>
              <a:t>the 'ordering of a byline that indicates a greater level or</a:t>
            </a:r>
          </a:p>
          <a:p>
            <a:r>
              <a:rPr lang="en-US" dirty="0"/>
              <a:t>participation in the research  than is warranted'.</a:t>
            </a:r>
          </a:p>
          <a:p>
            <a:r>
              <a:rPr lang="en-US" dirty="0"/>
              <a:t>This includes submitting a manuscript without the</a:t>
            </a:r>
          </a:p>
          <a:p>
            <a:r>
              <a:rPr lang="en-US" dirty="0"/>
              <a:t>permission of an author/contributor.</a:t>
            </a:r>
          </a:p>
          <a:p>
            <a:pPr marL="285750" indent="-285750">
              <a:buFont typeface="Arial" charset="0"/>
              <a:buChar char="•"/>
            </a:pPr>
            <a:endParaRPr lang="en-US" dirty="0"/>
          </a:p>
          <a:p>
            <a:pPr marL="285750" indent="-285750">
              <a:buFont typeface="Arial" charset="0"/>
              <a:buChar char="•"/>
            </a:pPr>
            <a:r>
              <a:rPr lang="en-US" b="1" dirty="0"/>
              <a:t>Ghost authorship </a:t>
            </a:r>
            <a:r>
              <a:rPr lang="en-US" dirty="0"/>
              <a:t>:</a:t>
            </a:r>
          </a:p>
          <a:p>
            <a:r>
              <a:rPr lang="en-US" dirty="0"/>
              <a:t>This usually refers to professional writers (often paid</a:t>
            </a:r>
          </a:p>
          <a:p>
            <a:r>
              <a:rPr lang="en-US" dirty="0"/>
              <a:t>by commercial sponsors) whose role is not acknowledged.</a:t>
            </a:r>
          </a:p>
          <a:p>
            <a:r>
              <a:rPr lang="en-US" dirty="0"/>
              <a:t>Unattributed contributions to data analyses may also</a:t>
            </a:r>
          </a:p>
          <a:p>
            <a:r>
              <a:rPr lang="en-US" dirty="0"/>
              <a:t>constitute ghost authorship.</a:t>
            </a:r>
          </a:p>
          <a:p>
            <a:endParaRPr lang="en-US" dirty="0"/>
          </a:p>
          <a:p>
            <a:pPr marL="285750" indent="-285750">
              <a:buFont typeface="Arial" charset="0"/>
              <a:buChar char="•"/>
            </a:pPr>
            <a:r>
              <a:rPr lang="en-US" b="1" dirty="0"/>
              <a:t>Gift and Guest Authorship  :</a:t>
            </a:r>
          </a:p>
          <a:p>
            <a:r>
              <a:rPr lang="en-US" dirty="0"/>
              <a:t>Authorship based on a tenuous affiliation with the study or</a:t>
            </a:r>
          </a:p>
          <a:p>
            <a:r>
              <a:rPr lang="en-US" dirty="0"/>
              <a:t>solely on an expectation that inclusion of a particular name</a:t>
            </a:r>
          </a:p>
          <a:p>
            <a:r>
              <a:rPr lang="en-US" dirty="0"/>
              <a:t>will improve the chances that the study will be published.</a:t>
            </a:r>
          </a:p>
          <a:p>
            <a:endParaRPr lang="en-US" dirty="0"/>
          </a:p>
        </p:txBody>
      </p:sp>
    </p:spTree>
    <p:extLst>
      <p:ext uri="{BB962C8B-B14F-4D97-AF65-F5344CB8AC3E}">
        <p14:creationId xmlns:p14="http://schemas.microsoft.com/office/powerpoint/2010/main" val="13448260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Conflict of Interest</a:t>
            </a:r>
          </a:p>
        </p:txBody>
      </p:sp>
      <p:sp>
        <p:nvSpPr>
          <p:cNvPr id="3" name="Content Placeholder 2"/>
          <p:cNvSpPr>
            <a:spLocks noGrp="1"/>
          </p:cNvSpPr>
          <p:nvPr>
            <p:ph idx="1"/>
          </p:nvPr>
        </p:nvSpPr>
        <p:spPr/>
        <p:txBody>
          <a:bodyPr>
            <a:normAutofit fontScale="92500" lnSpcReduction="20000"/>
          </a:bodyPr>
          <a:lstStyle/>
          <a:p>
            <a:pPr marL="285750" indent="-285750">
              <a:buFont typeface="Arial" charset="0"/>
              <a:buChar char="•"/>
            </a:pPr>
            <a:r>
              <a:rPr lang="en-US" b="1" dirty="0"/>
              <a:t>An undisclosed relationship that may pose a conflict of interest.</a:t>
            </a:r>
          </a:p>
          <a:p>
            <a:pPr marL="285750" indent="-285750">
              <a:buFont typeface="Arial" charset="0"/>
              <a:buChar char="•"/>
            </a:pPr>
            <a:endParaRPr lang="en-US" b="1" dirty="0"/>
          </a:p>
          <a:p>
            <a:pPr marL="285750" indent="-285750">
              <a:buFont typeface="Arial" charset="0"/>
              <a:buChar char="•"/>
            </a:pPr>
            <a:r>
              <a:rPr lang="en-US" b="1" dirty="0"/>
              <a:t>An undisclosed funding source that may pose a conflict of</a:t>
            </a:r>
          </a:p>
          <a:p>
            <a:pPr marL="285750" indent="-285750">
              <a:buFont typeface="Arial" charset="0"/>
              <a:buChar char="•"/>
            </a:pPr>
            <a:r>
              <a:rPr lang="en-US" b="1" dirty="0"/>
              <a:t>interest.</a:t>
            </a:r>
          </a:p>
          <a:p>
            <a:pPr marL="285750" indent="-285750">
              <a:buFont typeface="Arial" charset="0"/>
              <a:buChar char="•"/>
            </a:pPr>
            <a:endParaRPr lang="en-US" dirty="0"/>
          </a:p>
          <a:p>
            <a:pPr marL="285750" indent="-285750">
              <a:buFont typeface="Arial" charset="0"/>
              <a:buChar char="•"/>
            </a:pPr>
            <a:r>
              <a:rPr lang="en-US" dirty="0"/>
              <a:t>Journals have conflict of Interest forms that authors are expected to complete on submission of an article </a:t>
            </a:r>
          </a:p>
          <a:p>
            <a:pPr marL="285750" indent="-285750">
              <a:buFont typeface="Arial" charset="0"/>
              <a:buChar char="•"/>
            </a:pPr>
            <a:r>
              <a:rPr lang="en-US" dirty="0"/>
              <a:t>(Example: Guidance and template </a:t>
            </a:r>
            <a:r>
              <a:rPr lang="en-US" dirty="0">
                <a:hlinkClick r:id="rId2"/>
              </a:rPr>
              <a:t>https://www.elsevier.com/__data/promis_misc/JBMTauthor_declaration.pdf</a:t>
            </a:r>
            <a:endParaRPr lang="en-US" dirty="0"/>
          </a:p>
          <a:p>
            <a:pPr marL="285750" indent="-285750">
              <a:buFont typeface="Arial" charset="0"/>
              <a:buChar char="•"/>
            </a:pPr>
            <a:r>
              <a:rPr lang="en-US" dirty="0">
                <a:hlinkClick r:id="rId3"/>
              </a:rPr>
              <a:t>https://www.elsevier.com/__data/promis_misc/JEGH_dec.pdf</a:t>
            </a:r>
            <a:r>
              <a:rPr lang="en-US" dirty="0"/>
              <a:t> </a:t>
            </a:r>
          </a:p>
          <a:p>
            <a:endParaRPr lang="en-US" dirty="0"/>
          </a:p>
        </p:txBody>
      </p:sp>
    </p:spTree>
    <p:extLst>
      <p:ext uri="{BB962C8B-B14F-4D97-AF65-F5344CB8AC3E}">
        <p14:creationId xmlns:p14="http://schemas.microsoft.com/office/powerpoint/2010/main" val="79054225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Plagiarism </a:t>
            </a:r>
          </a:p>
        </p:txBody>
      </p:sp>
      <p:sp>
        <p:nvSpPr>
          <p:cNvPr id="3" name="Content Placeholder 2"/>
          <p:cNvSpPr>
            <a:spLocks noGrp="1"/>
          </p:cNvSpPr>
          <p:nvPr>
            <p:ph idx="1"/>
          </p:nvPr>
        </p:nvSpPr>
        <p:spPr>
          <a:xfrm>
            <a:off x="680321" y="2336873"/>
            <a:ext cx="9613861" cy="4209842"/>
          </a:xfrm>
        </p:spPr>
        <p:txBody>
          <a:bodyPr>
            <a:normAutofit fontScale="85000" lnSpcReduction="20000"/>
          </a:bodyPr>
          <a:lstStyle/>
          <a:p>
            <a:r>
              <a:rPr lang="en-US" b="1" dirty="0"/>
              <a:t>Literal Copying :</a:t>
            </a:r>
          </a:p>
          <a:p>
            <a:r>
              <a:rPr lang="en-US" dirty="0"/>
              <a:t>Reproducing a work word for word, in whole or in part , without permission and acknowledgment of the original source.</a:t>
            </a:r>
          </a:p>
          <a:p>
            <a:endParaRPr lang="en-US" dirty="0"/>
          </a:p>
          <a:p>
            <a:r>
              <a:rPr lang="en-US" b="1" dirty="0"/>
              <a:t>Substantial Copying:</a:t>
            </a:r>
          </a:p>
          <a:p>
            <a:r>
              <a:rPr lang="en-US" dirty="0"/>
              <a:t>This can include research materials , processes, tables, or equipment</a:t>
            </a:r>
          </a:p>
          <a:p>
            <a:endParaRPr lang="en-US" dirty="0"/>
          </a:p>
          <a:p>
            <a:r>
              <a:rPr lang="en-US" b="1" dirty="0"/>
              <a:t>Paraphrasing :( and not referencing authors ideas/work ) </a:t>
            </a:r>
          </a:p>
          <a:p>
            <a:r>
              <a:rPr lang="en-US" dirty="0"/>
              <a:t>Reproducing someone else's ideas while not copying word for</a:t>
            </a:r>
          </a:p>
          <a:p>
            <a:r>
              <a:rPr lang="en-US" dirty="0"/>
              <a:t>word, without permission and acknowledgment of the original source.</a:t>
            </a:r>
          </a:p>
          <a:p>
            <a:endParaRPr lang="en-US" b="1" dirty="0"/>
          </a:p>
          <a:p>
            <a:r>
              <a:rPr lang="en-US" b="1" dirty="0"/>
              <a:t>Text- recycling </a:t>
            </a:r>
          </a:p>
          <a:p>
            <a:r>
              <a:rPr lang="en-US" dirty="0"/>
              <a:t>Reproducing portions of an author's own work in a paper, and</a:t>
            </a:r>
          </a:p>
          <a:p>
            <a:r>
              <a:rPr lang="en-US" dirty="0"/>
              <a:t>resubmitting it for publication as an entirely new paper.</a:t>
            </a:r>
          </a:p>
          <a:p>
            <a:endParaRPr lang="en-US" dirty="0"/>
          </a:p>
        </p:txBody>
      </p:sp>
    </p:spTree>
    <p:extLst>
      <p:ext uri="{BB962C8B-B14F-4D97-AF65-F5344CB8AC3E}">
        <p14:creationId xmlns:p14="http://schemas.microsoft.com/office/powerpoint/2010/main" val="56220593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Simultaneous submission </a:t>
            </a:r>
          </a:p>
        </p:txBody>
      </p:sp>
      <p:sp>
        <p:nvSpPr>
          <p:cNvPr id="3" name="Content Placeholder 2"/>
          <p:cNvSpPr>
            <a:spLocks noGrp="1"/>
          </p:cNvSpPr>
          <p:nvPr>
            <p:ph idx="1"/>
          </p:nvPr>
        </p:nvSpPr>
        <p:spPr>
          <a:xfrm>
            <a:off x="680321" y="2227634"/>
            <a:ext cx="9613861" cy="4202349"/>
          </a:xfrm>
        </p:spPr>
        <p:txBody>
          <a:bodyPr>
            <a:normAutofit fontScale="85000" lnSpcReduction="20000"/>
          </a:bodyPr>
          <a:lstStyle/>
          <a:p>
            <a:r>
              <a:rPr lang="en-US" b="1" dirty="0"/>
              <a:t>Simultaneous Submission :</a:t>
            </a:r>
          </a:p>
          <a:p>
            <a:r>
              <a:rPr lang="en-US" dirty="0"/>
              <a:t>Submitting a paper to two or more journals at the same time.</a:t>
            </a:r>
          </a:p>
          <a:p>
            <a:pPr marL="285750" indent="-285750">
              <a:buFont typeface="Arial" charset="0"/>
              <a:buChar char="•"/>
            </a:pPr>
            <a:endParaRPr lang="en-US" dirty="0"/>
          </a:p>
          <a:p>
            <a:r>
              <a:rPr lang="en-US" b="1" dirty="0"/>
              <a:t>Duplicate Publication :</a:t>
            </a:r>
          </a:p>
          <a:p>
            <a:r>
              <a:rPr lang="en-US" dirty="0"/>
              <a:t>When an author submits a paper or portions of his or her own paper that</a:t>
            </a:r>
          </a:p>
          <a:p>
            <a:r>
              <a:rPr lang="en-US" dirty="0"/>
              <a:t>has been previously published to another journal, without disclosing prior submission(s).</a:t>
            </a:r>
          </a:p>
          <a:p>
            <a:endParaRPr lang="en-US" b="1" dirty="0"/>
          </a:p>
          <a:p>
            <a:r>
              <a:rPr lang="en-US" b="1" dirty="0"/>
              <a:t>Duplication by Paraphrasing or  "Text-recycling”:</a:t>
            </a:r>
          </a:p>
          <a:p>
            <a:r>
              <a:rPr lang="en-US" dirty="0"/>
              <a:t>When an author writes about his or her own research in two or more articles from different angles or on different aspects of the research without acknowledgment of the original paper.</a:t>
            </a:r>
          </a:p>
          <a:p>
            <a:endParaRPr lang="en-US" b="1" dirty="0"/>
          </a:p>
          <a:p>
            <a:r>
              <a:rPr lang="en-US" b="1" dirty="0"/>
              <a:t>Translations of a  paper published in another language:</a:t>
            </a:r>
          </a:p>
          <a:p>
            <a:r>
              <a:rPr lang="en-US" dirty="0"/>
              <a:t>Submitting a paper to journals in different languages without</a:t>
            </a:r>
          </a:p>
          <a:p>
            <a:r>
              <a:rPr lang="en-US" dirty="0"/>
              <a:t>acknowledgment of the original paper.</a:t>
            </a:r>
          </a:p>
          <a:p>
            <a:endParaRPr lang="en-US" dirty="0"/>
          </a:p>
        </p:txBody>
      </p:sp>
    </p:spTree>
    <p:extLst>
      <p:ext uri="{BB962C8B-B14F-4D97-AF65-F5344CB8AC3E}">
        <p14:creationId xmlns:p14="http://schemas.microsoft.com/office/powerpoint/2010/main" val="3669205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Research Fraud</a:t>
            </a:r>
          </a:p>
        </p:txBody>
      </p:sp>
      <p:sp>
        <p:nvSpPr>
          <p:cNvPr id="3" name="Content Placeholder 2"/>
          <p:cNvSpPr>
            <a:spLocks noGrp="1"/>
          </p:cNvSpPr>
          <p:nvPr>
            <p:ph idx="1"/>
          </p:nvPr>
        </p:nvSpPr>
        <p:spPr/>
        <p:txBody>
          <a:bodyPr>
            <a:normAutofit/>
          </a:bodyPr>
          <a:lstStyle/>
          <a:p>
            <a:r>
              <a:rPr lang="en-US" b="1" dirty="0"/>
              <a:t>Manipulating data:</a:t>
            </a:r>
          </a:p>
          <a:p>
            <a:r>
              <a:rPr lang="en-US" dirty="0"/>
              <a:t>Intentionally modifying, changing, or omitting data.</a:t>
            </a:r>
          </a:p>
          <a:p>
            <a:endParaRPr lang="en-US" b="1" dirty="0"/>
          </a:p>
          <a:p>
            <a:endParaRPr lang="en-US" b="1" dirty="0"/>
          </a:p>
          <a:p>
            <a:r>
              <a:rPr lang="en-US" b="1" dirty="0"/>
              <a:t>Manipulating data images :</a:t>
            </a:r>
          </a:p>
          <a:p>
            <a:r>
              <a:rPr lang="en-US" dirty="0"/>
              <a:t>This can include research materials, processes, tables or </a:t>
            </a:r>
            <a:r>
              <a:rPr lang="en-US" dirty="0" smtClean="0"/>
              <a:t>equipment</a:t>
            </a:r>
            <a:r>
              <a:rPr lang="en-US" dirty="0"/>
              <a:t/>
            </a:r>
            <a:br>
              <a:rPr lang="en-US" dirty="0"/>
            </a:br>
            <a:endParaRPr lang="en-US" dirty="0"/>
          </a:p>
          <a:p>
            <a:endParaRPr lang="en-US" dirty="0"/>
          </a:p>
        </p:txBody>
      </p:sp>
    </p:spTree>
    <p:extLst>
      <p:ext uri="{BB962C8B-B14F-4D97-AF65-F5344CB8AC3E}">
        <p14:creationId xmlns:p14="http://schemas.microsoft.com/office/powerpoint/2010/main" val="5495328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Salami Slicing</a:t>
            </a:r>
            <a:endParaRPr lang="en-US" dirty="0"/>
          </a:p>
        </p:txBody>
      </p:sp>
      <p:sp>
        <p:nvSpPr>
          <p:cNvPr id="3" name="Content Placeholder 2"/>
          <p:cNvSpPr>
            <a:spLocks noGrp="1"/>
          </p:cNvSpPr>
          <p:nvPr>
            <p:ph idx="1"/>
          </p:nvPr>
        </p:nvSpPr>
        <p:spPr/>
        <p:txBody>
          <a:bodyPr>
            <a:normAutofit fontScale="77500" lnSpcReduction="20000"/>
          </a:bodyPr>
          <a:lstStyle/>
          <a:p>
            <a:r>
              <a:rPr lang="en-US" dirty="0"/>
              <a:t>Definition:</a:t>
            </a:r>
          </a:p>
          <a:p>
            <a:r>
              <a:rPr lang="en-US" dirty="0"/>
              <a:t>The “slicing” of research that would form one meaningful paper into several different papers is called "salami publication" or "salami slicing” or </a:t>
            </a:r>
          </a:p>
          <a:p>
            <a:r>
              <a:rPr lang="en-US" dirty="0"/>
              <a:t>Breaking up or segmenting data from a single study and creating different manuscripts for publication </a:t>
            </a:r>
          </a:p>
          <a:p>
            <a:endParaRPr lang="en-US" dirty="0"/>
          </a:p>
          <a:p>
            <a:r>
              <a:rPr lang="en-US" b="1" dirty="0"/>
              <a:t>Outcome</a:t>
            </a:r>
            <a:r>
              <a:rPr lang="en-US" dirty="0"/>
              <a:t>: </a:t>
            </a:r>
          </a:p>
          <a:p>
            <a:r>
              <a:rPr lang="en-US" dirty="0"/>
              <a:t>Salami slicing can result in a distortion of the literature by leading unsuspecting readers to believe that data presented in each 'slice' is derived from a different subject sample.</a:t>
            </a:r>
          </a:p>
          <a:p>
            <a:r>
              <a:rPr lang="en-US" b="1" dirty="0"/>
              <a:t>Action </a:t>
            </a:r>
            <a:r>
              <a:rPr lang="en-US" dirty="0"/>
              <a:t>: Avoid inappropriately breaking up data from a single study into two or more papers. When submitting a paper, be transparent. Send copies of any manuscripts closely related to the manuscript under consideration. This includes any manuscripts published, recently submitted, or already accepted.</a:t>
            </a:r>
          </a:p>
          <a:p>
            <a:endParaRPr lang="en-US" dirty="0"/>
          </a:p>
          <a:p>
            <a:endParaRPr lang="en-US" dirty="0"/>
          </a:p>
        </p:txBody>
      </p:sp>
    </p:spTree>
    <p:extLst>
      <p:ext uri="{BB962C8B-B14F-4D97-AF65-F5344CB8AC3E}">
        <p14:creationId xmlns:p14="http://schemas.microsoft.com/office/powerpoint/2010/main" val="16411768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of Session </a:t>
            </a:r>
            <a:endParaRPr lang="en-US" dirty="0"/>
          </a:p>
        </p:txBody>
      </p:sp>
      <p:sp>
        <p:nvSpPr>
          <p:cNvPr id="3" name="Content Placeholder 2"/>
          <p:cNvSpPr>
            <a:spLocks noGrp="1"/>
          </p:cNvSpPr>
          <p:nvPr>
            <p:ph idx="1"/>
          </p:nvPr>
        </p:nvSpPr>
        <p:spPr>
          <a:xfrm>
            <a:off x="680321" y="2336872"/>
            <a:ext cx="9613861" cy="3995833"/>
          </a:xfrm>
        </p:spPr>
        <p:txBody>
          <a:bodyPr>
            <a:normAutofit fontScale="85000" lnSpcReduction="10000"/>
          </a:bodyPr>
          <a:lstStyle/>
          <a:p>
            <a:r>
              <a:rPr lang="en-US" dirty="0" smtClean="0"/>
              <a:t>When choosing a journal for publication : check the  web sites  such as :</a:t>
            </a:r>
            <a:r>
              <a:rPr lang="en-US" dirty="0">
                <a:hlinkClick r:id="rId2"/>
              </a:rPr>
              <a:t>https://</a:t>
            </a:r>
            <a:r>
              <a:rPr lang="en-US" dirty="0" smtClean="0">
                <a:hlinkClick r:id="rId2"/>
              </a:rPr>
              <a:t>www.library.unsw.edu.au/research/publishing-and-sharing-your-research/predatory-publishing</a:t>
            </a:r>
            <a:endParaRPr lang="en-US" dirty="0" smtClean="0"/>
          </a:p>
          <a:p>
            <a:r>
              <a:rPr lang="en-US" dirty="0" smtClean="0"/>
              <a:t>Have someone peer review your paper for you using guidelines that can check if they have understood the paper , can see the research has been carried out properly and ethically –critically review according to author guidelines from the chosen journal</a:t>
            </a:r>
          </a:p>
          <a:p>
            <a:pPr marL="285750" indent="-285750">
              <a:buFont typeface="Arial" charset="0"/>
              <a:buChar char="•"/>
            </a:pPr>
            <a:r>
              <a:rPr lang="en-US" dirty="0"/>
              <a:t>Submit the article  for publication to a journal and ensure that the Declaration of Interest form or your letter includes any area of potential conflict of interest </a:t>
            </a:r>
          </a:p>
          <a:p>
            <a:pPr marL="285750" indent="-285750">
              <a:buFont typeface="Arial" charset="0"/>
              <a:buChar char="•"/>
            </a:pPr>
            <a:r>
              <a:rPr lang="en-US" dirty="0"/>
              <a:t>Check authorship information and ensure that if more authors than you have written the paper , that they are in agreement  with the paper and most importantly with the author placement ( </a:t>
            </a:r>
            <a:r>
              <a:rPr lang="en-US" dirty="0" smtClean="0"/>
              <a:t>i.e. </a:t>
            </a:r>
            <a:r>
              <a:rPr lang="en-US" dirty="0"/>
              <a:t>first , second and third author ) </a:t>
            </a:r>
            <a:endParaRPr lang="en-US" dirty="0" smtClean="0"/>
          </a:p>
          <a:p>
            <a:pPr marL="285750" indent="-285750">
              <a:buFont typeface="Arial" charset="0"/>
              <a:buChar char="•"/>
            </a:pPr>
            <a:r>
              <a:rPr lang="en-US" dirty="0" smtClean="0"/>
              <a:t>Sit back and wait for a reply from the editor’s office ! You should get an acknowledgement  followed by a decision in due course.</a:t>
            </a:r>
          </a:p>
          <a:p>
            <a:pPr marL="285750" indent="-285750">
              <a:buFont typeface="Arial" charset="0"/>
              <a:buChar char="•"/>
            </a:pPr>
            <a:r>
              <a:rPr lang="en-US" dirty="0" smtClean="0"/>
              <a:t>Please do not keep contacting the journal office – average review time varies but in most journals this can be about 12 weeks – but often longer depending on the amount of papers they get as well as ensuring enough reviewers available to review –difficult at some times of the year </a:t>
            </a:r>
          </a:p>
          <a:p>
            <a:pPr marL="285750" indent="-285750">
              <a:buFont typeface="Arial" charset="0"/>
              <a:buChar char="•"/>
            </a:pPr>
            <a:r>
              <a:rPr lang="en-US" dirty="0" smtClean="0"/>
              <a:t>Good luck with writing your first article !</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190151844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Additional information </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Other ways of writing for publication include :</a:t>
            </a:r>
          </a:p>
          <a:p>
            <a:r>
              <a:rPr lang="en-US" dirty="0" smtClean="0"/>
              <a:t>Books and book chapters</a:t>
            </a:r>
          </a:p>
          <a:p>
            <a:r>
              <a:rPr lang="en-US" dirty="0" smtClean="0"/>
              <a:t>Book Reviews</a:t>
            </a:r>
          </a:p>
          <a:p>
            <a:r>
              <a:rPr lang="en-US" dirty="0" smtClean="0"/>
              <a:t>Letters to the Editor</a:t>
            </a:r>
          </a:p>
          <a:p>
            <a:r>
              <a:rPr lang="en-US" dirty="0" smtClean="0"/>
              <a:t>Editorials </a:t>
            </a:r>
          </a:p>
          <a:p>
            <a:r>
              <a:rPr lang="en-US" dirty="0" smtClean="0"/>
              <a:t>Discussion papers</a:t>
            </a:r>
          </a:p>
          <a:p>
            <a:r>
              <a:rPr lang="en-US" dirty="0" smtClean="0"/>
              <a:t>Commentaries on published articles</a:t>
            </a:r>
          </a:p>
          <a:p>
            <a:r>
              <a:rPr lang="en-US" dirty="0"/>
              <a:t> </a:t>
            </a:r>
            <a:r>
              <a:rPr lang="en-US" dirty="0" smtClean="0"/>
              <a:t>A useful site for new </a:t>
            </a:r>
            <a:r>
              <a:rPr lang="en-US" dirty="0" err="1" smtClean="0"/>
              <a:t>resarchers</a:t>
            </a:r>
            <a:r>
              <a:rPr lang="en-US" dirty="0" smtClean="0"/>
              <a:t> : </a:t>
            </a:r>
            <a:r>
              <a:rPr lang="en-US" dirty="0" smtClean="0">
                <a:hlinkClick r:id="rId2"/>
              </a:rPr>
              <a:t>https</a:t>
            </a:r>
            <a:r>
              <a:rPr lang="en-US" dirty="0">
                <a:hlinkClick r:id="rId2"/>
              </a:rPr>
              <a:t>://</a:t>
            </a:r>
            <a:r>
              <a:rPr lang="en-US" dirty="0" smtClean="0">
                <a:hlinkClick r:id="rId2"/>
              </a:rPr>
              <a:t>www.publishingcampus.elsevier.com/pages/3/Colleges/College-of-Skills-Training.html</a:t>
            </a:r>
            <a:endParaRPr lang="en-US" smtClean="0"/>
          </a:p>
          <a:p>
            <a:r>
              <a:rPr lang="en-US"/>
              <a:t>https://www.mendeley.com </a:t>
            </a:r>
          </a:p>
          <a:p>
            <a:endParaRPr lang="en-US" dirty="0"/>
          </a:p>
        </p:txBody>
      </p:sp>
    </p:spTree>
    <p:extLst>
      <p:ext uri="{BB962C8B-B14F-4D97-AF65-F5344CB8AC3E}">
        <p14:creationId xmlns:p14="http://schemas.microsoft.com/office/powerpoint/2010/main" val="7500666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 you !</a:t>
            </a:r>
            <a:endParaRPr lang="en-US" dirty="0"/>
          </a:p>
        </p:txBody>
      </p:sp>
      <p:sp>
        <p:nvSpPr>
          <p:cNvPr id="3" name="Content Placeholder 2"/>
          <p:cNvSpPr>
            <a:spLocks noGrp="1"/>
          </p:cNvSpPr>
          <p:nvPr>
            <p:ph idx="1"/>
          </p:nvPr>
        </p:nvSpPr>
        <p:spPr/>
        <p:txBody>
          <a:bodyPr/>
          <a:lstStyle/>
          <a:p>
            <a:endParaRPr lang="en-US" dirty="0" smtClean="0"/>
          </a:p>
          <a:p>
            <a:r>
              <a:rPr lang="en-US" dirty="0" smtClean="0"/>
              <a:t>Hope you have picked up as much as possible in the time allowed .</a:t>
            </a:r>
          </a:p>
          <a:p>
            <a:endParaRPr lang="en-US" dirty="0"/>
          </a:p>
          <a:p>
            <a:r>
              <a:rPr lang="en-US" dirty="0" smtClean="0"/>
              <a:t>If you need to contact me : </a:t>
            </a:r>
            <a:r>
              <a:rPr lang="en-US" dirty="0" smtClean="0">
                <a:hlinkClick r:id="rId2"/>
              </a:rPr>
              <a:t>kholland.nepeditor@virginmedia.com</a:t>
            </a:r>
            <a:endParaRPr lang="en-US" dirty="0" smtClean="0"/>
          </a:p>
          <a:p>
            <a:endParaRPr lang="en-US" dirty="0"/>
          </a:p>
          <a:p>
            <a:r>
              <a:rPr lang="en-US" dirty="0" smtClean="0"/>
              <a:t>I will try and get back to you in a reasonable time .</a:t>
            </a:r>
            <a:endParaRPr lang="en-US" dirty="0"/>
          </a:p>
        </p:txBody>
      </p:sp>
    </p:spTree>
    <p:extLst>
      <p:ext uri="{BB962C8B-B14F-4D97-AF65-F5344CB8AC3E}">
        <p14:creationId xmlns:p14="http://schemas.microsoft.com/office/powerpoint/2010/main" val="1460109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700" dirty="0" smtClean="0"/>
              <a:t/>
            </a:r>
            <a:br>
              <a:rPr lang="en-US" sz="2700" dirty="0" smtClean="0"/>
            </a:br>
            <a:r>
              <a:rPr lang="en-US" sz="2700" dirty="0"/>
              <a:t/>
            </a:r>
            <a:br>
              <a:rPr lang="en-US" sz="2700" dirty="0"/>
            </a:br>
            <a:r>
              <a:rPr lang="en-US" sz="3100" dirty="0" smtClean="0"/>
              <a:t>Where to begin : </a:t>
            </a:r>
            <a:r>
              <a:rPr lang="en-US" sz="3100" dirty="0"/>
              <a:t>Why is writing for publication important ?</a:t>
            </a:r>
            <a:br>
              <a:rPr lang="en-US" sz="3100" dirty="0"/>
            </a:br>
            <a:r>
              <a:rPr lang="en-US" dirty="0"/>
              <a:t/>
            </a:r>
            <a:br>
              <a:rPr lang="en-US" dirty="0"/>
            </a:br>
            <a:endParaRPr lang="en-US" dirty="0"/>
          </a:p>
        </p:txBody>
      </p:sp>
      <p:sp>
        <p:nvSpPr>
          <p:cNvPr id="3" name="Content Placeholder 2"/>
          <p:cNvSpPr>
            <a:spLocks noGrp="1"/>
          </p:cNvSpPr>
          <p:nvPr>
            <p:ph idx="1"/>
          </p:nvPr>
        </p:nvSpPr>
        <p:spPr/>
        <p:txBody>
          <a:bodyPr>
            <a:normAutofit/>
          </a:bodyPr>
          <a:lstStyle/>
          <a:p>
            <a:endParaRPr lang="en-US" dirty="0" smtClean="0"/>
          </a:p>
          <a:p>
            <a:r>
              <a:rPr lang="en-US" dirty="0" smtClean="0"/>
              <a:t>Dissemination of research and findings : sharing evidence to underpin practice </a:t>
            </a:r>
          </a:p>
          <a:p>
            <a:endParaRPr lang="en-US" dirty="0" smtClean="0"/>
          </a:p>
          <a:p>
            <a:r>
              <a:rPr lang="en-US" dirty="0" smtClean="0"/>
              <a:t>Dissemination of systematic / literature reviews : very important to develop body of evidence  in a specialist field </a:t>
            </a:r>
          </a:p>
          <a:p>
            <a:r>
              <a:rPr lang="en-US" dirty="0" smtClean="0"/>
              <a:t>Dissemination of new and innovative ideas </a:t>
            </a:r>
          </a:p>
          <a:p>
            <a:r>
              <a:rPr lang="en-US" dirty="0" smtClean="0"/>
              <a:t>Dissemination for sharing with others in same field </a:t>
            </a:r>
          </a:p>
          <a:p>
            <a:endParaRPr lang="en-US" dirty="0" smtClean="0"/>
          </a:p>
          <a:p>
            <a:endParaRPr lang="en-US" dirty="0"/>
          </a:p>
          <a:p>
            <a:endParaRPr lang="en-US" dirty="0"/>
          </a:p>
        </p:txBody>
      </p:sp>
    </p:spTree>
    <p:extLst>
      <p:ext uri="{BB962C8B-B14F-4D97-AF65-F5344CB8AC3E}">
        <p14:creationId xmlns:p14="http://schemas.microsoft.com/office/powerpoint/2010/main" val="490835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do we write for publication ? </a:t>
            </a:r>
          </a:p>
        </p:txBody>
      </p:sp>
      <p:sp>
        <p:nvSpPr>
          <p:cNvPr id="3" name="Content Placeholder 2"/>
          <p:cNvSpPr>
            <a:spLocks noGrp="1"/>
          </p:cNvSpPr>
          <p:nvPr>
            <p:ph idx="1"/>
          </p:nvPr>
        </p:nvSpPr>
        <p:spPr/>
        <p:txBody>
          <a:bodyPr/>
          <a:lstStyle/>
          <a:p>
            <a:pPr marL="342900" indent="-342900">
              <a:buAutoNum type="arabicPeriod"/>
            </a:pPr>
            <a:r>
              <a:rPr lang="en-US" dirty="0"/>
              <a:t>Writing for Publication is undertaken for specific reasons: </a:t>
            </a:r>
            <a:r>
              <a:rPr lang="en-US" dirty="0" smtClean="0"/>
              <a:t>Examples </a:t>
            </a:r>
            <a:r>
              <a:rPr lang="en-US" dirty="0"/>
              <a:t>:</a:t>
            </a:r>
          </a:p>
          <a:p>
            <a:pPr marL="800100" lvl="1" indent="-342900">
              <a:buFont typeface="Arial" charset="0"/>
              <a:buChar char="•"/>
            </a:pPr>
            <a:r>
              <a:rPr lang="en-US" dirty="0"/>
              <a:t>A requirement of a course of study such as Doctorate (PhD)</a:t>
            </a:r>
          </a:p>
          <a:p>
            <a:pPr marL="800100" lvl="1" indent="-342900">
              <a:buFont typeface="Arial" charset="0"/>
              <a:buChar char="•"/>
            </a:pPr>
            <a:r>
              <a:rPr lang="en-US" dirty="0"/>
              <a:t>Dissemination of personal research – including various aspects such as Methodology and methods , systematic reviews , main findings</a:t>
            </a:r>
          </a:p>
          <a:p>
            <a:pPr marL="800100" lvl="1" indent="-342900">
              <a:buFont typeface="Arial" charset="0"/>
              <a:buChar char="•"/>
            </a:pPr>
            <a:r>
              <a:rPr lang="en-US" dirty="0"/>
              <a:t>Dissemination of funded project outcomes </a:t>
            </a:r>
          </a:p>
          <a:p>
            <a:pPr marL="800100" lvl="1" indent="-342900">
              <a:buFont typeface="Arial" charset="0"/>
              <a:buChar char="•"/>
            </a:pPr>
            <a:r>
              <a:rPr lang="en-US" dirty="0"/>
              <a:t>Development of career and professional development </a:t>
            </a:r>
          </a:p>
          <a:p>
            <a:endParaRPr lang="en-US" dirty="0"/>
          </a:p>
        </p:txBody>
      </p:sp>
    </p:spTree>
    <p:extLst>
      <p:ext uri="{BB962C8B-B14F-4D97-AF65-F5344CB8AC3E}">
        <p14:creationId xmlns:p14="http://schemas.microsoft.com/office/powerpoint/2010/main" val="186435794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First steps : In Brief  - Writing an article (1)</a:t>
            </a:r>
            <a:endParaRPr lang="en-US" dirty="0"/>
          </a:p>
        </p:txBody>
      </p:sp>
      <p:sp>
        <p:nvSpPr>
          <p:cNvPr id="3" name="Content Placeholder 2"/>
          <p:cNvSpPr>
            <a:spLocks noGrp="1"/>
          </p:cNvSpPr>
          <p:nvPr>
            <p:ph idx="1"/>
          </p:nvPr>
        </p:nvSpPr>
        <p:spPr/>
        <p:txBody>
          <a:bodyPr>
            <a:normAutofit lnSpcReduction="10000"/>
          </a:bodyPr>
          <a:lstStyle/>
          <a:p>
            <a:pPr marL="0" indent="0">
              <a:buNone/>
            </a:pPr>
            <a:endParaRPr lang="en-GB" b="1" dirty="0"/>
          </a:p>
          <a:p>
            <a:pPr algn="just"/>
            <a:r>
              <a:rPr lang="en-GB" dirty="0"/>
              <a:t>Decide on what you want to write about</a:t>
            </a:r>
          </a:p>
          <a:p>
            <a:pPr algn="just"/>
            <a:endParaRPr lang="en-GB" dirty="0"/>
          </a:p>
          <a:p>
            <a:pPr algn="just"/>
            <a:r>
              <a:rPr lang="en-GB" dirty="0"/>
              <a:t>Choose a journal that matches the kind of article you want to write</a:t>
            </a:r>
          </a:p>
          <a:p>
            <a:pPr algn="just"/>
            <a:endParaRPr lang="en-GB" dirty="0"/>
          </a:p>
          <a:p>
            <a:pPr algn="just"/>
            <a:r>
              <a:rPr lang="en-GB" dirty="0"/>
              <a:t>Read the contributor guidelines</a:t>
            </a:r>
          </a:p>
          <a:p>
            <a:pPr algn="just"/>
            <a:endParaRPr lang="en-GB" dirty="0"/>
          </a:p>
          <a:p>
            <a:pPr algn="just"/>
            <a:r>
              <a:rPr lang="en-GB" dirty="0"/>
              <a:t>Read some papers in that journal</a:t>
            </a:r>
          </a:p>
          <a:p>
            <a:endParaRPr lang="en-US" dirty="0"/>
          </a:p>
        </p:txBody>
      </p:sp>
    </p:spTree>
    <p:extLst>
      <p:ext uri="{BB962C8B-B14F-4D97-AF65-F5344CB8AC3E}">
        <p14:creationId xmlns:p14="http://schemas.microsoft.com/office/powerpoint/2010/main" val="7473575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First steps : In Brief (2) </a:t>
            </a:r>
            <a:endParaRPr lang="en-US" dirty="0"/>
          </a:p>
        </p:txBody>
      </p:sp>
      <p:sp>
        <p:nvSpPr>
          <p:cNvPr id="3" name="Content Placeholder 2"/>
          <p:cNvSpPr>
            <a:spLocks noGrp="1"/>
          </p:cNvSpPr>
          <p:nvPr>
            <p:ph idx="1"/>
          </p:nvPr>
        </p:nvSpPr>
        <p:spPr/>
        <p:txBody>
          <a:bodyPr/>
          <a:lstStyle/>
          <a:p>
            <a:pPr algn="just"/>
            <a:r>
              <a:rPr lang="en-GB" dirty="0"/>
              <a:t>Write the article (on your own or with others) </a:t>
            </a:r>
          </a:p>
          <a:p>
            <a:pPr algn="just"/>
            <a:endParaRPr lang="en-GB" dirty="0"/>
          </a:p>
          <a:p>
            <a:pPr algn="just"/>
            <a:r>
              <a:rPr lang="en-GB" dirty="0"/>
              <a:t>Have the article peer reviewed: pre-submission review </a:t>
            </a:r>
          </a:p>
          <a:p>
            <a:pPr marL="0" indent="0" algn="just">
              <a:buNone/>
            </a:pPr>
            <a:r>
              <a:rPr lang="en-GB" dirty="0"/>
              <a:t>     (by experienced author/reviewer and a novice /reader of     </a:t>
            </a:r>
          </a:p>
          <a:p>
            <a:pPr marL="0" indent="0" algn="just">
              <a:buNone/>
            </a:pPr>
            <a:r>
              <a:rPr lang="en-GB" dirty="0"/>
              <a:t>     articles) </a:t>
            </a:r>
          </a:p>
          <a:p>
            <a:pPr marL="0" indent="0" algn="just">
              <a:buNone/>
            </a:pPr>
            <a:endParaRPr lang="en-GB" dirty="0"/>
          </a:p>
          <a:p>
            <a:pPr algn="just"/>
            <a:r>
              <a:rPr lang="en-GB" dirty="0"/>
              <a:t>Final preparation and submit to journal: the submission process of different journals </a:t>
            </a:r>
          </a:p>
          <a:p>
            <a:endParaRPr lang="en-US" dirty="0"/>
          </a:p>
        </p:txBody>
      </p:sp>
    </p:spTree>
    <p:extLst>
      <p:ext uri="{BB962C8B-B14F-4D97-AF65-F5344CB8AC3E}">
        <p14:creationId xmlns:p14="http://schemas.microsoft.com/office/powerpoint/2010/main" val="19803854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ethics?</a:t>
            </a:r>
            <a:br>
              <a:rPr lang="en-US" dirty="0"/>
            </a:br>
            <a:endParaRPr lang="en-US" dirty="0"/>
          </a:p>
        </p:txBody>
      </p:sp>
      <p:sp>
        <p:nvSpPr>
          <p:cNvPr id="3" name="Content Placeholder 2"/>
          <p:cNvSpPr>
            <a:spLocks noGrp="1"/>
          </p:cNvSpPr>
          <p:nvPr>
            <p:ph idx="1"/>
          </p:nvPr>
        </p:nvSpPr>
        <p:spPr/>
        <p:txBody>
          <a:bodyPr>
            <a:normAutofit fontScale="62500" lnSpcReduction="20000"/>
          </a:bodyPr>
          <a:lstStyle/>
          <a:p>
            <a:r>
              <a:rPr lang="en-US" dirty="0"/>
              <a:t>At its simplest, ethics is a system of moral principles. They affect how people make decisions and lead their lives.</a:t>
            </a:r>
          </a:p>
          <a:p>
            <a:r>
              <a:rPr lang="en-US" dirty="0"/>
              <a:t>Ethics is concerned with what is good for individuals and society and is also described as moral philosophy.</a:t>
            </a:r>
          </a:p>
          <a:p>
            <a:r>
              <a:rPr lang="en-US" dirty="0"/>
              <a:t>The term is derived from the Greek word </a:t>
            </a:r>
            <a:r>
              <a:rPr lang="en-US" i="1" dirty="0"/>
              <a:t>ethos</a:t>
            </a:r>
            <a:r>
              <a:rPr lang="en-US" dirty="0"/>
              <a:t> which can mean custom, habit, character or disposition.</a:t>
            </a:r>
          </a:p>
          <a:p>
            <a:endParaRPr lang="en-US" dirty="0"/>
          </a:p>
          <a:p>
            <a:r>
              <a:rPr lang="en-US" dirty="0"/>
              <a:t>Ethics covers the following dilemmas:</a:t>
            </a:r>
          </a:p>
          <a:p>
            <a:pPr marL="285750" indent="-285750">
              <a:buFont typeface="Arial" charset="0"/>
              <a:buChar char="•"/>
            </a:pPr>
            <a:r>
              <a:rPr lang="en-US" dirty="0"/>
              <a:t>how to live a good life</a:t>
            </a:r>
          </a:p>
          <a:p>
            <a:pPr marL="285750" indent="-285750">
              <a:buFont typeface="Arial" charset="0"/>
              <a:buChar char="•"/>
            </a:pPr>
            <a:r>
              <a:rPr lang="en-US" dirty="0"/>
              <a:t>our rights and responsibilities</a:t>
            </a:r>
          </a:p>
          <a:p>
            <a:pPr marL="285750" indent="-285750">
              <a:buFont typeface="Arial" charset="0"/>
              <a:buChar char="•"/>
            </a:pPr>
            <a:r>
              <a:rPr lang="en-US" dirty="0"/>
              <a:t>the language of right and wrong</a:t>
            </a:r>
          </a:p>
          <a:p>
            <a:pPr marL="285750" indent="-285750">
              <a:buFont typeface="Arial" charset="0"/>
              <a:buChar char="•"/>
            </a:pPr>
            <a:r>
              <a:rPr lang="en-US" dirty="0"/>
              <a:t>moral decisions - what is good and bad?</a:t>
            </a:r>
          </a:p>
          <a:p>
            <a:r>
              <a:rPr lang="en-US" dirty="0"/>
              <a:t>Our concepts of ethics have been derived from religions, philosophies and cultures. They infuse debates on topics like abortion, human rights and professional conduct. </a:t>
            </a:r>
            <a:r>
              <a:rPr lang="en-US" dirty="0">
                <a:hlinkClick r:id="rId2"/>
              </a:rPr>
              <a:t>http://www.bbc.co.uk/ethics/introduction/intro_1.shtml</a:t>
            </a:r>
            <a:endParaRPr lang="en-US" dirty="0"/>
          </a:p>
          <a:p>
            <a:endParaRPr lang="en-US" dirty="0"/>
          </a:p>
        </p:txBody>
      </p:sp>
    </p:spTree>
    <p:extLst>
      <p:ext uri="{BB962C8B-B14F-4D97-AF65-F5344CB8AC3E}">
        <p14:creationId xmlns:p14="http://schemas.microsoft.com/office/powerpoint/2010/main" val="17177663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How do ethics and writing for publication link together ?</a:t>
            </a:r>
          </a:p>
        </p:txBody>
      </p:sp>
      <p:sp>
        <p:nvSpPr>
          <p:cNvPr id="3" name="Content Placeholder 2"/>
          <p:cNvSpPr>
            <a:spLocks noGrp="1"/>
          </p:cNvSpPr>
          <p:nvPr>
            <p:ph idx="1"/>
          </p:nvPr>
        </p:nvSpPr>
        <p:spPr/>
        <p:txBody>
          <a:bodyPr>
            <a:normAutofit fontScale="92500" lnSpcReduction="20000"/>
          </a:bodyPr>
          <a:lstStyle/>
          <a:p>
            <a:r>
              <a:rPr lang="en-US" dirty="0"/>
              <a:t>If we focus on the writing of an article for a journal that is based on research then we have to consider Ethics at 2 levels :</a:t>
            </a:r>
          </a:p>
          <a:p>
            <a:endParaRPr lang="en-US" dirty="0"/>
          </a:p>
          <a:p>
            <a:r>
              <a:rPr lang="en-US" dirty="0"/>
              <a:t>The level of the actual research itself  (Research Ethics) </a:t>
            </a:r>
            <a:r>
              <a:rPr lang="en-US" dirty="0" smtClean="0"/>
              <a:t>:</a:t>
            </a:r>
          </a:p>
          <a:p>
            <a:r>
              <a:rPr lang="en-US" dirty="0">
                <a:hlinkClick r:id="rId2"/>
              </a:rPr>
              <a:t>http://</a:t>
            </a:r>
            <a:r>
              <a:rPr lang="en-US" dirty="0" smtClean="0">
                <a:hlinkClick r:id="rId2"/>
              </a:rPr>
              <a:t>www.bps.org.uk/sites/default/files/documents/code_of_human_research_ethics.pdf</a:t>
            </a:r>
            <a:endParaRPr lang="en-US" dirty="0" smtClean="0"/>
          </a:p>
          <a:p>
            <a:endParaRPr lang="en-US" dirty="0"/>
          </a:p>
          <a:p>
            <a:r>
              <a:rPr lang="en-US" dirty="0" smtClean="0"/>
              <a:t>The </a:t>
            </a:r>
            <a:r>
              <a:rPr lang="en-US" dirty="0"/>
              <a:t>level of the actual written article (Publication Ethics):</a:t>
            </a:r>
          </a:p>
          <a:p>
            <a:pPr marL="285750" indent="-285750">
              <a:buFont typeface="Arial" charset="0"/>
              <a:buChar char="•"/>
            </a:pPr>
            <a:r>
              <a:rPr lang="en-US" dirty="0">
                <a:hlinkClick r:id="rId3"/>
              </a:rPr>
              <a:t>https://www.elsevier.com/journals/nurse-education-in-practice/1471-5953/guide-for-authors</a:t>
            </a:r>
            <a:r>
              <a:rPr lang="en-US" dirty="0"/>
              <a:t> </a:t>
            </a:r>
          </a:p>
          <a:p>
            <a:endParaRPr lang="en-US" dirty="0"/>
          </a:p>
        </p:txBody>
      </p:sp>
    </p:spTree>
    <p:extLst>
      <p:ext uri="{BB962C8B-B14F-4D97-AF65-F5344CB8AC3E}">
        <p14:creationId xmlns:p14="http://schemas.microsoft.com/office/powerpoint/2010/main" val="127776176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Publishing : </a:t>
            </a:r>
            <a:br>
              <a:rPr lang="en-US" dirty="0" smtClean="0"/>
            </a:br>
            <a:r>
              <a:rPr lang="en-US" dirty="0" smtClean="0"/>
              <a:t>predatory or unethical publishers </a:t>
            </a:r>
            <a:endParaRPr lang="en-US" dirty="0"/>
          </a:p>
        </p:txBody>
      </p:sp>
      <p:sp>
        <p:nvSpPr>
          <p:cNvPr id="3" name="Content Placeholder 2"/>
          <p:cNvSpPr>
            <a:spLocks noGrp="1"/>
          </p:cNvSpPr>
          <p:nvPr>
            <p:ph idx="1"/>
          </p:nvPr>
        </p:nvSpPr>
        <p:spPr/>
        <p:txBody>
          <a:bodyPr/>
          <a:lstStyle/>
          <a:p>
            <a:r>
              <a:rPr lang="en-US" dirty="0">
                <a:hlinkClick r:id="rId2"/>
              </a:rPr>
              <a:t>https://</a:t>
            </a:r>
            <a:r>
              <a:rPr lang="en-US" dirty="0" smtClean="0">
                <a:hlinkClick r:id="rId2"/>
              </a:rPr>
              <a:t>www.library.unsw.edu.au/research/publishing-and-sharing-your-research/predatory-publishing</a:t>
            </a:r>
            <a:endParaRPr lang="en-US" dirty="0" smtClean="0"/>
          </a:p>
          <a:p>
            <a:endParaRPr lang="en-US" dirty="0"/>
          </a:p>
          <a:p>
            <a:r>
              <a:rPr lang="en-US" dirty="0">
                <a:hlinkClick r:id="rId3"/>
              </a:rPr>
              <a:t>http://thinkchecksubmit.org/check</a:t>
            </a:r>
            <a:r>
              <a:rPr lang="en-US" dirty="0" smtClean="0">
                <a:hlinkClick r:id="rId3"/>
              </a:rPr>
              <a:t>/</a:t>
            </a:r>
            <a:r>
              <a:rPr lang="en-US" dirty="0" smtClean="0"/>
              <a:t> </a:t>
            </a:r>
          </a:p>
          <a:p>
            <a:endParaRPr lang="en-US" dirty="0"/>
          </a:p>
          <a:p>
            <a:r>
              <a:rPr lang="en-US" dirty="0">
                <a:hlinkClick r:id="rId4"/>
              </a:rPr>
              <a:t>http://thinkchecksubmit.org/2016/01/28/help-your-colleagues-grin-the-right-journal-with-our-new-video</a:t>
            </a:r>
            <a:r>
              <a:rPr lang="en-US" dirty="0" smtClean="0">
                <a:hlinkClick r:id="rId4"/>
              </a:rPr>
              <a:t>/</a:t>
            </a:r>
            <a:endParaRPr lang="en-US" dirty="0" smtClean="0"/>
          </a:p>
          <a:p>
            <a:endParaRPr lang="en-US" dirty="0"/>
          </a:p>
        </p:txBody>
      </p:sp>
    </p:spTree>
    <p:extLst>
      <p:ext uri="{BB962C8B-B14F-4D97-AF65-F5344CB8AC3E}">
        <p14:creationId xmlns:p14="http://schemas.microsoft.com/office/powerpoint/2010/main" val="1419696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Ethical Publishing : (Un)ethical writing practice</a:t>
            </a:r>
            <a:endParaRPr lang="en-US" dirty="0"/>
          </a:p>
        </p:txBody>
      </p:sp>
      <p:sp>
        <p:nvSpPr>
          <p:cNvPr id="3" name="Content Placeholder 2"/>
          <p:cNvSpPr>
            <a:spLocks noGrp="1"/>
          </p:cNvSpPr>
          <p:nvPr>
            <p:ph idx="1"/>
          </p:nvPr>
        </p:nvSpPr>
        <p:spPr/>
        <p:txBody>
          <a:bodyPr>
            <a:normAutofit fontScale="92500" lnSpcReduction="20000"/>
          </a:bodyPr>
          <a:lstStyle/>
          <a:p>
            <a:r>
              <a:rPr lang="en-US" dirty="0"/>
              <a:t>There are 6 key areas that we need to consider in ethical writing:</a:t>
            </a:r>
          </a:p>
          <a:p>
            <a:endParaRPr lang="en-US" dirty="0"/>
          </a:p>
          <a:p>
            <a:pPr marL="342900" indent="-342900">
              <a:buAutoNum type="arabicPeriod"/>
            </a:pPr>
            <a:r>
              <a:rPr lang="en-US" dirty="0"/>
              <a:t>Authorship </a:t>
            </a:r>
          </a:p>
          <a:p>
            <a:pPr marL="342900" indent="-342900">
              <a:buAutoNum type="arabicPeriod"/>
            </a:pPr>
            <a:r>
              <a:rPr lang="en-US" dirty="0"/>
              <a:t>Conflict of Interest</a:t>
            </a:r>
          </a:p>
          <a:p>
            <a:pPr marL="342900" indent="-342900">
              <a:buAutoNum type="arabicPeriod"/>
            </a:pPr>
            <a:r>
              <a:rPr lang="en-US" dirty="0"/>
              <a:t>Plagiarism</a:t>
            </a:r>
          </a:p>
          <a:p>
            <a:pPr marL="342900" indent="-342900">
              <a:buAutoNum type="arabicPeriod"/>
            </a:pPr>
            <a:r>
              <a:rPr lang="en-US" dirty="0"/>
              <a:t>Simultaneous Submission</a:t>
            </a:r>
          </a:p>
          <a:p>
            <a:pPr marL="342900" indent="-342900">
              <a:buAutoNum type="arabicPeriod"/>
            </a:pPr>
            <a:r>
              <a:rPr lang="en-US" dirty="0"/>
              <a:t>Research Fraud</a:t>
            </a:r>
          </a:p>
          <a:p>
            <a:pPr marL="342900" indent="-342900">
              <a:buAutoNum type="arabicPeriod"/>
            </a:pPr>
            <a:r>
              <a:rPr lang="en-US" dirty="0"/>
              <a:t>Salami Slicing (See : </a:t>
            </a:r>
            <a:r>
              <a:rPr lang="en-US" dirty="0">
                <a:hlinkClick r:id="rId2"/>
              </a:rPr>
              <a:t>https://www.publishingcampus.elsevier.com/websites/elsevier_publishingcampus/files/Guides/Brochure_Ethics_2_web.pdf</a:t>
            </a:r>
            <a:r>
              <a:rPr lang="en-US" dirty="0"/>
              <a:t> </a:t>
            </a:r>
          </a:p>
          <a:p>
            <a:endParaRPr lang="en-US" dirty="0"/>
          </a:p>
        </p:txBody>
      </p:sp>
    </p:spTree>
    <p:extLst>
      <p:ext uri="{BB962C8B-B14F-4D97-AF65-F5344CB8AC3E}">
        <p14:creationId xmlns:p14="http://schemas.microsoft.com/office/powerpoint/2010/main" val="1476102878"/>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Parcel</Template>
  <TotalTime>108</TotalTime>
  <Words>1236</Words>
  <Application>Microsoft Macintosh PowerPoint</Application>
  <PresentationFormat>Widescreen</PresentationFormat>
  <Paragraphs>167</Paragraphs>
  <Slides>18</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18</vt:i4>
      </vt:variant>
    </vt:vector>
  </HeadingPairs>
  <TitlesOfParts>
    <vt:vector size="22" baseType="lpstr">
      <vt:lpstr>Calibri</vt:lpstr>
      <vt:lpstr>Gill Sans MT</vt:lpstr>
      <vt:lpstr>Arial</vt:lpstr>
      <vt:lpstr>Parcel</vt:lpstr>
      <vt:lpstr>Writing for Publication</vt:lpstr>
      <vt:lpstr>  Where to begin : Why is writing for publication important ?  </vt:lpstr>
      <vt:lpstr>Why do we write for publication ? </vt:lpstr>
      <vt:lpstr>First steps : In Brief  - Writing an article (1)</vt:lpstr>
      <vt:lpstr>First steps : In Brief (2) </vt:lpstr>
      <vt:lpstr>What is ethics? </vt:lpstr>
      <vt:lpstr>How do ethics and writing for publication link together ?</vt:lpstr>
      <vt:lpstr>Ethical Publishing :  predatory or unethical publishers </vt:lpstr>
      <vt:lpstr>Ethical Publishing : (Un)ethical writing practice</vt:lpstr>
      <vt:lpstr>Authorship </vt:lpstr>
      <vt:lpstr>Conflict of Interest</vt:lpstr>
      <vt:lpstr>Plagiarism </vt:lpstr>
      <vt:lpstr>Simultaneous submission </vt:lpstr>
      <vt:lpstr>Research Fraud</vt:lpstr>
      <vt:lpstr>Salami Slicing</vt:lpstr>
      <vt:lpstr>Summary of Session </vt:lpstr>
      <vt:lpstr>Additional information </vt:lpstr>
      <vt:lpstr>Thank you !</vt:lpstr>
    </vt:vector>
  </TitlesOfParts>
  <Company/>
  <LinksUpToDate>false</LinksUpToDate>
  <SharedDoc>false</SharedDoc>
  <HyperlinksChanged>false</HyperlinksChanged>
  <AppVersion>15.0032</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Writing for Publication</dc:title>
  <dc:creator>Catherine Holland</dc:creator>
  <cp:lastModifiedBy>Catherine Holland</cp:lastModifiedBy>
  <cp:revision>10</cp:revision>
  <cp:lastPrinted>2017-05-11T11:33:24Z</cp:lastPrinted>
  <dcterms:created xsi:type="dcterms:W3CDTF">2017-05-10T16:30:01Z</dcterms:created>
  <dcterms:modified xsi:type="dcterms:W3CDTF">2017-05-11T11:34:36Z</dcterms:modified>
</cp:coreProperties>
</file>