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8" r:id="rId4"/>
    <p:sldId id="257" r:id="rId5"/>
    <p:sldId id="258" r:id="rId6"/>
    <p:sldId id="260" r:id="rId7"/>
    <p:sldId id="270" r:id="rId8"/>
    <p:sldId id="261" r:id="rId9"/>
    <p:sldId id="269" r:id="rId10"/>
    <p:sldId id="272" r:id="rId11"/>
    <p:sldId id="262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1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6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enintnetwork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.Bigwood@uea.ac.uk" TargetMode="External"/><Relationship Id="rId2" Type="http://schemas.openxmlformats.org/officeDocument/2006/relationships/hyperlink" Target="http://www.genintnetwork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Graduate Entry Nursing International Network: Activity and Impact in </a:t>
            </a:r>
            <a:r>
              <a:rPr lang="en-GB" dirty="0" smtClean="0"/>
              <a:t>2016-2017 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Gemma Stacey – University of Nottingham </a:t>
            </a:r>
          </a:p>
        </p:txBody>
      </p:sp>
      <p:pic>
        <p:nvPicPr>
          <p:cNvPr id="1026" name="Picture 2" descr="GE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573" y="-14568946"/>
            <a:ext cx="675871" cy="55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3968" y="3444009"/>
            <a:ext cx="28575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5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Dissemination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Special Issue – Nurse Education in Practice </a:t>
            </a:r>
          </a:p>
          <a:p>
            <a:pPr lvl="1"/>
            <a:r>
              <a:rPr lang="en-GB" dirty="0"/>
              <a:t>Network highly represented as authors and reviewers </a:t>
            </a:r>
          </a:p>
          <a:p>
            <a:pPr lvl="1"/>
            <a:r>
              <a:rPr lang="en-GB" dirty="0"/>
              <a:t>Sarah Morris &amp; Gus Strang – reviewers of the month!  </a:t>
            </a:r>
          </a:p>
          <a:p>
            <a:r>
              <a:rPr lang="en-GB" dirty="0"/>
              <a:t>Special Issue Launch – NETNEP 2018 Banff, Canada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94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Dissemination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7"/>
            <a:ext cx="7315200" cy="5665481"/>
          </a:xfrm>
        </p:spPr>
        <p:txBody>
          <a:bodyPr>
            <a:normAutofit fontScale="77500" lnSpcReduction="2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Charlotte Whiffin (Derby) Collaborative </a:t>
            </a:r>
            <a:r>
              <a:rPr lang="en-GB" dirty="0"/>
              <a:t>development of an accelerated graduate entry nursing programme outside of traditional funding mechanisms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Julia Winter (Oxford Brookes) Disadvantaged</a:t>
            </a:r>
            <a:r>
              <a:rPr lang="en-GB" dirty="0"/>
              <a:t>? Dual Level Learning in Pre-Registration Graduate Entry Nursing and Midwifery Education: An Evaluation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Geralyne</a:t>
            </a:r>
            <a:r>
              <a:rPr lang="en-GB" dirty="0" smtClean="0"/>
              <a:t> </a:t>
            </a:r>
            <a:r>
              <a:rPr lang="en-GB" dirty="0" err="1" smtClean="0"/>
              <a:t>Meya</a:t>
            </a:r>
            <a:r>
              <a:rPr lang="en-GB" dirty="0" smtClean="0"/>
              <a:t> (St Louise) Resilience </a:t>
            </a:r>
            <a:r>
              <a:rPr lang="en-GB" dirty="0"/>
              <a:t>and Transition to Practice in Direct Entry Nursing Graduates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Gemma Stacey (Nottingham) Diagnosing </a:t>
            </a:r>
            <a:r>
              <a:rPr lang="en-GB" dirty="0"/>
              <a:t>and Treating Enquiry Based Learning Fatigue in Graduate Entry Nursing Students </a:t>
            </a: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Charlotte Maddison (Coventry) Do </a:t>
            </a:r>
            <a:r>
              <a:rPr lang="en-GB" dirty="0"/>
              <a:t>action learning sets facilitate collaborative, deliberative learning?: A Focus Group Evaluation of Graduate Entry Pre-registration Nursing (GEN) students' experience. </a:t>
            </a:r>
          </a:p>
          <a:p>
            <a:pPr marL="502920" lvl="1" indent="0">
              <a:buNone/>
            </a:pPr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9091" y="324181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20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 2017 – 2018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Workshop: Growing Influence and Impact from the Network</a:t>
            </a:r>
            <a:endParaRPr lang="en-GB" dirty="0"/>
          </a:p>
          <a:p>
            <a:r>
              <a:rPr lang="en-GB" dirty="0"/>
              <a:t>Dr Nita Muir – Academic Lead for Nursing, University of Brighton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096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  <a:br>
              <a:rPr lang="en-GB" dirty="0"/>
            </a:br>
            <a:r>
              <a:rPr lang="en-GB" dirty="0" smtClean="0"/>
              <a:t>2016-2017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536692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Share research and evaluations which demonstrate the attributes and features of this unique student group.</a:t>
            </a:r>
          </a:p>
          <a:p>
            <a:r>
              <a:rPr lang="en-GB" dirty="0"/>
              <a:t>Share educational innovations which maximise graduate attributes for nursing practice and leadership through post-graduate education and learning in practice.</a:t>
            </a:r>
          </a:p>
          <a:p>
            <a:r>
              <a:rPr lang="en-GB" dirty="0"/>
              <a:t>Identify collaborations which draw attention to the potential of post-graduates in nursing from the point of registration to their future pathways in nursing as a profession.</a:t>
            </a:r>
          </a:p>
          <a:p>
            <a:r>
              <a:rPr lang="en-GB" dirty="0"/>
              <a:t>To identify possible collaborative research to examine the impact and influence on the progression of the profession by newly qualified nurses with a post-graduate nursing qualification</a:t>
            </a:r>
            <a:r>
              <a:rPr lang="en-GB" dirty="0" smtClean="0"/>
              <a:t>.</a:t>
            </a:r>
          </a:p>
          <a:p>
            <a:r>
              <a:rPr lang="en-GB" dirty="0" smtClean="0">
                <a:solidFill>
                  <a:srgbClr val="FF0000"/>
                </a:solidFill>
                <a:effectLst/>
              </a:rPr>
              <a:t>To promote opportunities for GEN students and Alumni to network  </a:t>
            </a:r>
            <a:endParaRPr lang="en-GB" dirty="0">
              <a:solidFill>
                <a:srgbClr val="FF0000"/>
              </a:solidFill>
              <a:effectLst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546" y="144855"/>
            <a:ext cx="3120444" cy="225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38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Membership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University of Melbourne (Australia) </a:t>
            </a:r>
          </a:p>
          <a:p>
            <a:r>
              <a:rPr lang="en-GB" dirty="0" smtClean="0"/>
              <a:t>Bournemouth University (UK) </a:t>
            </a:r>
          </a:p>
          <a:p>
            <a:r>
              <a:rPr lang="en-GB" dirty="0"/>
              <a:t>University of </a:t>
            </a:r>
            <a:r>
              <a:rPr lang="en-GB" dirty="0" smtClean="0"/>
              <a:t>Otago (New </a:t>
            </a:r>
            <a:r>
              <a:rPr lang="en-GB" dirty="0" err="1" smtClean="0"/>
              <a:t>Zeland</a:t>
            </a:r>
            <a:r>
              <a:rPr lang="en-GB" dirty="0" smtClean="0"/>
              <a:t>)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5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Profile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Website</a:t>
            </a:r>
          </a:p>
          <a:p>
            <a:pPr lvl="1"/>
            <a:r>
              <a:rPr lang="en-GB" dirty="0">
                <a:hlinkClick r:id="rId2"/>
              </a:rPr>
              <a:t>www.genintnetwork.org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Update/ provide photographs and profiles </a:t>
            </a:r>
          </a:p>
          <a:p>
            <a:pPr lvl="1"/>
            <a:r>
              <a:rPr lang="en-GB" dirty="0"/>
              <a:t>Promote as part of marketing strategy  </a:t>
            </a:r>
            <a:endParaRPr lang="en-GB" dirty="0" smtClean="0"/>
          </a:p>
          <a:p>
            <a:pPr lvl="1"/>
            <a:r>
              <a:rPr lang="en-GB" dirty="0" smtClean="0"/>
              <a:t>Student/ alumni pages: how to survive GEN/ life after GEN </a:t>
            </a:r>
            <a:endParaRPr lang="en-GB" dirty="0"/>
          </a:p>
          <a:p>
            <a:pPr marL="502920" lvl="1" indent="0">
              <a:buNone/>
            </a:pPr>
            <a:endParaRPr lang="en-GB" dirty="0"/>
          </a:p>
          <a:p>
            <a:r>
              <a:rPr lang="en-GB" dirty="0"/>
              <a:t>Twitter </a:t>
            </a:r>
          </a:p>
          <a:p>
            <a:pPr lvl="1"/>
            <a:r>
              <a:rPr lang="en-GB" dirty="0"/>
              <a:t>@</a:t>
            </a:r>
            <a:r>
              <a:rPr lang="en-GB" dirty="0" err="1"/>
              <a:t>GEN_Int_Network</a:t>
            </a:r>
            <a:endParaRPr lang="en-GB" dirty="0"/>
          </a:p>
          <a:p>
            <a:pPr lvl="1"/>
            <a:r>
              <a:rPr lang="en-GB" dirty="0" smtClean="0"/>
              <a:t>133 </a:t>
            </a:r>
            <a:r>
              <a:rPr lang="en-GB" dirty="0"/>
              <a:t>followers </a:t>
            </a:r>
            <a:endParaRPr lang="en-GB" dirty="0" smtClean="0"/>
          </a:p>
          <a:p>
            <a:pPr lvl="1"/>
            <a:r>
              <a:rPr lang="en-GB" dirty="0" smtClean="0"/>
              <a:t>Facebook group – Loren Bigwood (UEA) </a:t>
            </a:r>
            <a:r>
              <a:rPr lang="en-GB" u="sng" dirty="0">
                <a:hlinkClick r:id="rId3"/>
              </a:rPr>
              <a:t>L.Bigwood@uea.ac.uk</a:t>
            </a:r>
            <a:endParaRPr lang="en-GB" dirty="0"/>
          </a:p>
          <a:p>
            <a:pPr lvl="1"/>
            <a:r>
              <a:rPr lang="en-GB" dirty="0"/>
              <a:t>Promote to students and alumni </a:t>
            </a: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9092" y="259788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74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International Collaborations and Networks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Trinity Collage Dublin </a:t>
            </a:r>
            <a:endParaRPr lang="en-GB" dirty="0" smtClean="0"/>
          </a:p>
          <a:p>
            <a:pPr lvl="1"/>
            <a:r>
              <a:rPr lang="en-GB" dirty="0" smtClean="0"/>
              <a:t>Scoping </a:t>
            </a:r>
            <a:r>
              <a:rPr lang="en-GB" dirty="0"/>
              <a:t>exercise to consider the feasibility of GEN for Ireland </a:t>
            </a:r>
            <a:endParaRPr lang="en-GB" dirty="0" smtClean="0"/>
          </a:p>
          <a:p>
            <a:pPr lvl="1"/>
            <a:r>
              <a:rPr lang="en-GB" dirty="0" smtClean="0"/>
              <a:t>Commissioned literature review 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Currently under consideration by the Governing Body and Healthcare Commissioners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1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International Collaborations and Networks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 Pilot study in to transition to practice – Resilience/ Perseverance</a:t>
            </a:r>
            <a:endParaRPr lang="en-GB" dirty="0"/>
          </a:p>
          <a:p>
            <a:r>
              <a:rPr lang="en-GB" dirty="0"/>
              <a:t>La Trobe University (Rural Health School) – Bendigo Australia </a:t>
            </a:r>
          </a:p>
          <a:p>
            <a:pPr lvl="1"/>
            <a:r>
              <a:rPr lang="en-GB" dirty="0"/>
              <a:t>Melanie Bish </a:t>
            </a:r>
          </a:p>
          <a:p>
            <a:r>
              <a:rPr lang="en-GB" dirty="0"/>
              <a:t>Saint Lois University (School of Nursing) – America </a:t>
            </a:r>
          </a:p>
          <a:p>
            <a:pPr lvl="1"/>
            <a:r>
              <a:rPr lang="en-GB" dirty="0"/>
              <a:t>Bobbi </a:t>
            </a:r>
            <a:r>
              <a:rPr lang="en-GB" dirty="0" err="1"/>
              <a:t>Shutto</a:t>
            </a:r>
            <a:r>
              <a:rPr lang="en-GB" dirty="0"/>
              <a:t>  </a:t>
            </a:r>
            <a:endParaRPr lang="en-GB" dirty="0" smtClean="0"/>
          </a:p>
          <a:p>
            <a:r>
              <a:rPr lang="en-GB" dirty="0" smtClean="0"/>
              <a:t>University of Nottingham (School of Health Sciences) – UK</a:t>
            </a:r>
          </a:p>
          <a:p>
            <a:pPr lvl="1"/>
            <a:r>
              <a:rPr lang="en-GB" dirty="0" smtClean="0"/>
              <a:t>Gemma Stacey </a:t>
            </a:r>
          </a:p>
          <a:p>
            <a:pPr lvl="1"/>
            <a:endParaRPr lang="en-GB" dirty="0"/>
          </a:p>
          <a:p>
            <a:r>
              <a:rPr lang="en-GB" b="1" dirty="0" smtClean="0"/>
              <a:t>Opportunity for larger scale study</a:t>
            </a:r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9092" y="138520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81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International Collaborations and Networks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 A Benchmarking </a:t>
            </a:r>
            <a:r>
              <a:rPr lang="en-GB" dirty="0"/>
              <a:t>project across Australia and New Zealand which aims to: </a:t>
            </a:r>
            <a:endParaRPr lang="en-GB" sz="2400" dirty="0"/>
          </a:p>
          <a:p>
            <a:pPr lvl="1"/>
            <a:r>
              <a:rPr lang="en-GB" dirty="0"/>
              <a:t>Describe the common elements within GE-MN curricula in Australia and New Zealand,</a:t>
            </a:r>
            <a:endParaRPr lang="en-GB" sz="2000" dirty="0"/>
          </a:p>
          <a:p>
            <a:pPr lvl="1"/>
            <a:r>
              <a:rPr lang="en-GB" dirty="0"/>
              <a:t>Identify a set of agreed variables for benchmarking purposes,</a:t>
            </a:r>
            <a:endParaRPr lang="en-GB" sz="2000" dirty="0"/>
          </a:p>
          <a:p>
            <a:pPr lvl="1"/>
            <a:r>
              <a:rPr lang="en-GB" dirty="0"/>
              <a:t>Develop a robust method for data sharing and comparison for quality improvement purposes.</a:t>
            </a:r>
            <a:endParaRPr lang="en-GB" sz="2000" dirty="0"/>
          </a:p>
          <a:p>
            <a:r>
              <a:rPr lang="en-GB" dirty="0" smtClean="0"/>
              <a:t>GEN Network identified as external advisors to the project </a:t>
            </a:r>
          </a:p>
          <a:p>
            <a:r>
              <a:rPr lang="en-GB" dirty="0" smtClean="0"/>
              <a:t>We </a:t>
            </a:r>
            <a:r>
              <a:rPr lang="en-GB" dirty="0"/>
              <a:t>are hoping to develop this work in the future to have an international focus as a method of gaining some bigger data around the GEN student/ alumni attributes. </a:t>
            </a:r>
            <a:endParaRPr lang="en-GB" sz="2400" dirty="0"/>
          </a:p>
          <a:p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9092" y="138520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91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Political Influences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NMC – New standards for pre-registration nurse education </a:t>
            </a:r>
          </a:p>
          <a:p>
            <a:pPr lvl="1"/>
            <a:endParaRPr lang="en-GB" dirty="0"/>
          </a:p>
          <a:p>
            <a:r>
              <a:rPr lang="en-GB" dirty="0"/>
              <a:t>Council of Deans - R</a:t>
            </a:r>
            <a:r>
              <a:rPr lang="en-GB" dirty="0" smtClean="0"/>
              <a:t>esponse </a:t>
            </a:r>
            <a:r>
              <a:rPr lang="en-GB" dirty="0"/>
              <a:t>to </a:t>
            </a:r>
            <a:r>
              <a:rPr lang="en-GB" dirty="0" smtClean="0"/>
              <a:t>2017 briefing on funding models to support post graduate nurse education.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 smtClean="0"/>
              <a:t>I </a:t>
            </a:r>
            <a:r>
              <a:rPr lang="en-GB" i="1" dirty="0"/>
              <a:t>am pleased to hear that you found our briefing helpful. We have been working closely with policy makers in England in particular to stress the importance of our post-graduate pre-registration programmes in addition to other routes into nursing. We are also discussing this in our submission to the Health Select Committee. </a:t>
            </a:r>
          </a:p>
          <a:p>
            <a:pPr marL="0" indent="0">
              <a:buNone/>
            </a:pPr>
            <a:r>
              <a:rPr lang="en-GB" i="1" dirty="0"/>
              <a:t>It would be worth you discussing with Fleur Nielsen, our Head of Policy (cc to this email) the opportunities for common influencing in this area after your meeting with the network</a:t>
            </a:r>
            <a:r>
              <a:rPr lang="en-GB" i="1" dirty="0" smtClean="0"/>
              <a:t>.</a:t>
            </a:r>
            <a:endParaRPr lang="en-GB" i="1" dirty="0"/>
          </a:p>
          <a:p>
            <a:pPr marL="0" indent="0">
              <a:buNone/>
            </a:pPr>
            <a:r>
              <a:rPr lang="en-GB" b="1" dirty="0"/>
              <a:t>Dr Katerina </a:t>
            </a:r>
            <a:r>
              <a:rPr lang="en-GB" b="1" dirty="0" smtClean="0"/>
              <a:t>Kolyva</a:t>
            </a:r>
            <a:r>
              <a:rPr lang="en-GB" dirty="0" smtClean="0"/>
              <a:t> (</a:t>
            </a:r>
            <a:r>
              <a:rPr lang="en-GB" b="1" dirty="0" smtClean="0"/>
              <a:t>Executive </a:t>
            </a:r>
            <a:r>
              <a:rPr lang="en-GB" b="1" dirty="0"/>
              <a:t>Director, Council of Deans of </a:t>
            </a:r>
            <a:r>
              <a:rPr lang="en-GB" b="1" dirty="0" smtClean="0"/>
              <a:t>Health)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and Alumni Networking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Conference </a:t>
            </a:r>
          </a:p>
          <a:p>
            <a:r>
              <a:rPr lang="en-GB" dirty="0" smtClean="0"/>
              <a:t>55 students and alumni attended from </a:t>
            </a:r>
            <a:r>
              <a:rPr lang="en-GB" smtClean="0"/>
              <a:t>8 </a:t>
            </a:r>
            <a:r>
              <a:rPr lang="en-GB" smtClean="0"/>
              <a:t>institutions </a:t>
            </a:r>
            <a:endParaRPr lang="en-GB" dirty="0" smtClean="0"/>
          </a:p>
          <a:p>
            <a:r>
              <a:rPr lang="en-GB" dirty="0" smtClean="0"/>
              <a:t>Workshops - Clinical academic careers, advanced nursing practice, writing for publication </a:t>
            </a:r>
          </a:p>
          <a:p>
            <a:r>
              <a:rPr lang="en-GB" dirty="0" smtClean="0"/>
              <a:t>Alumni facilitated discussion – Writing at masters level, surviving GEN, life after GEN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Website </a:t>
            </a:r>
          </a:p>
          <a:p>
            <a:r>
              <a:rPr lang="en-GB" dirty="0" smtClean="0"/>
              <a:t>Talking heads – students and alumni </a:t>
            </a:r>
          </a:p>
          <a:p>
            <a:r>
              <a:rPr lang="en-GB" dirty="0" smtClean="0"/>
              <a:t>Careers information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Facebook/ Twitter</a:t>
            </a:r>
          </a:p>
        </p:txBody>
      </p:sp>
    </p:spTree>
    <p:extLst>
      <p:ext uri="{BB962C8B-B14F-4D97-AF65-F5344CB8AC3E}">
        <p14:creationId xmlns:p14="http://schemas.microsoft.com/office/powerpoint/2010/main" val="361801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191</TotalTime>
  <Words>556</Words>
  <Application>Microsoft Office PowerPoint</Application>
  <PresentationFormat>Widescreen</PresentationFormat>
  <Paragraphs>107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Corbel</vt:lpstr>
      <vt:lpstr>Wingdings 2</vt:lpstr>
      <vt:lpstr>Frame</vt:lpstr>
      <vt:lpstr>Graduate Entry Nursing International Network: Activity and Impact in 2016-2017  </vt:lpstr>
      <vt:lpstr>Objectives 2016-2017  </vt:lpstr>
      <vt:lpstr>Membership </vt:lpstr>
      <vt:lpstr>Online Profile </vt:lpstr>
      <vt:lpstr>International Collaborations and Networks </vt:lpstr>
      <vt:lpstr>International Collaborations and Networks </vt:lpstr>
      <vt:lpstr>International Collaborations and Networks </vt:lpstr>
      <vt:lpstr>Political Influences </vt:lpstr>
      <vt:lpstr>Student and Alumni Networking </vt:lpstr>
      <vt:lpstr>Dissemination </vt:lpstr>
      <vt:lpstr>Dissemination </vt:lpstr>
      <vt:lpstr>Objectives 2017 – 2018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Entry International Network: Activity and Impact in 2015-2016</dc:title>
  <dc:creator>Adam Stacey</dc:creator>
  <cp:lastModifiedBy>Stacey Gemma</cp:lastModifiedBy>
  <cp:revision>24</cp:revision>
  <dcterms:created xsi:type="dcterms:W3CDTF">2016-09-28T07:46:58Z</dcterms:created>
  <dcterms:modified xsi:type="dcterms:W3CDTF">2017-11-20T09:22:40Z</dcterms:modified>
</cp:coreProperties>
</file>