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262" r:id="rId3"/>
    <p:sldId id="263" r:id="rId4"/>
    <p:sldId id="281" r:id="rId5"/>
    <p:sldId id="283" r:id="rId6"/>
    <p:sldId id="282" r:id="rId7"/>
    <p:sldId id="264" r:id="rId8"/>
    <p:sldId id="265" r:id="rId9"/>
    <p:sldId id="266" r:id="rId10"/>
    <p:sldId id="267" r:id="rId11"/>
    <p:sldId id="268" r:id="rId12"/>
    <p:sldId id="269" r:id="rId13"/>
    <p:sldId id="270" r:id="rId14"/>
    <p:sldId id="271" r:id="rId15"/>
    <p:sldId id="272" r:id="rId16"/>
    <p:sldId id="273" r:id="rId17"/>
    <p:sldId id="278" r:id="rId18"/>
    <p:sldId id="279" r:id="rId19"/>
    <p:sldId id="280" r:id="rId20"/>
    <p:sldId id="274" r:id="rId21"/>
    <p:sldId id="261" r:id="rId22"/>
    <p:sldId id="275" r:id="rId23"/>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62"/>
            <p14:sldId id="263"/>
            <p14:sldId id="281"/>
            <p14:sldId id="283"/>
            <p14:sldId id="282"/>
            <p14:sldId id="264"/>
            <p14:sldId id="265"/>
            <p14:sldId id="266"/>
            <p14:sldId id="267"/>
            <p14:sldId id="268"/>
            <p14:sldId id="269"/>
            <p14:sldId id="270"/>
            <p14:sldId id="271"/>
            <p14:sldId id="272"/>
            <p14:sldId id="273"/>
            <p14:sldId id="278"/>
            <p14:sldId id="279"/>
            <p14:sldId id="280"/>
            <p14:sldId id="274"/>
            <p14:sldId id="261"/>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61" autoAdjust="0"/>
  </p:normalViewPr>
  <p:slideViewPr>
    <p:cSldViewPr snapToGrid="0" snapToObjects="1">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B7E2E82-72CD-0544-803E-ECCCB1A6640C}" type="datetimeFigureOut">
              <a:rPr lang="en-US" smtClean="0"/>
              <a:t>5/9/2017</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CBE4FC7-C1BC-BD40-85E8-F7D387FACD0C}" type="datetimeFigureOut">
              <a:rPr lang="en-US" smtClean="0"/>
              <a:t>5/9/2017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dirty="0"/>
          </a:p>
        </p:txBody>
      </p:sp>
    </p:spTree>
    <p:extLst>
      <p:ext uri="{BB962C8B-B14F-4D97-AF65-F5344CB8AC3E}">
        <p14:creationId xmlns:p14="http://schemas.microsoft.com/office/powerpoint/2010/main" val="113215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419375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smtClean="0"/>
              <a:t>Slide title – Arial, 36, Bold</a:t>
            </a:r>
            <a:endParaRPr lang="en-US" dirty="0"/>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smtClean="0"/>
              <a:t>Click here to insert your photograph</a:t>
            </a:r>
            <a:endParaRPr lang="en-GB" dirty="0"/>
          </a:p>
        </p:txBody>
      </p:sp>
    </p:spTree>
    <p:extLst>
      <p:ext uri="{BB962C8B-B14F-4D97-AF65-F5344CB8AC3E}">
        <p14:creationId xmlns:p14="http://schemas.microsoft.com/office/powerpoint/2010/main" val="25767388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93361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smtClean="0"/>
              <a:t>Slide title – Arial, 36, Bold</a:t>
            </a:r>
            <a:endParaRPr lang="en-US" dirty="0"/>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smtClean="0"/>
              <a:t>Click here to insert your photograph</a:t>
            </a:r>
            <a:endParaRPr lang="en-GB" dirty="0"/>
          </a:p>
        </p:txBody>
      </p:sp>
    </p:spTree>
    <p:extLst>
      <p:ext uri="{BB962C8B-B14F-4D97-AF65-F5344CB8AC3E}">
        <p14:creationId xmlns:p14="http://schemas.microsoft.com/office/powerpoint/2010/main" val="13033034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C2C6CB-D432-4B01-9F4F-6427E574DF5B}" type="datetimeFigureOut">
              <a:rPr lang="en-GB" smtClean="0"/>
              <a:t>09/05/2017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89A63F-6830-4EC7-BE42-5EA9298E2C82}" type="slidenum">
              <a:rPr lang="en-GB" smtClean="0"/>
              <a:t>‹#›</a:t>
            </a:fld>
            <a:endParaRPr lang="en-GB"/>
          </a:p>
        </p:txBody>
      </p:sp>
    </p:spTree>
    <p:extLst>
      <p:ext uri="{BB962C8B-B14F-4D97-AF65-F5344CB8AC3E}">
        <p14:creationId xmlns:p14="http://schemas.microsoft.com/office/powerpoint/2010/main" val="4834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4"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62593"/>
            <a:ext cx="9144000" cy="3695606"/>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5964005" cy="646331"/>
          </a:xfrm>
          <a:prstGeom prst="rect">
            <a:avLst/>
          </a:prstGeom>
          <a:noFill/>
        </p:spPr>
        <p:txBody>
          <a:bodyPr wrap="none" rtlCol="0">
            <a:spAutoFit/>
          </a:bodyPr>
          <a:lstStyle/>
          <a:p>
            <a:r>
              <a:rPr lang="en-GB" sz="3600" b="1" dirty="0" smtClean="0">
                <a:solidFill>
                  <a:srgbClr val="A00054"/>
                </a:solidFill>
              </a:rPr>
              <a:t>Clinical Academic Careers</a:t>
            </a:r>
            <a:endParaRPr lang="en-GB" sz="3600" b="1" dirty="0">
              <a:solidFill>
                <a:srgbClr val="A00054"/>
              </a:solidFill>
            </a:endParaRPr>
          </a:p>
        </p:txBody>
      </p:sp>
      <p:sp>
        <p:nvSpPr>
          <p:cNvPr id="8" name="TextBox 7"/>
          <p:cNvSpPr txBox="1"/>
          <p:nvPr/>
        </p:nvSpPr>
        <p:spPr>
          <a:xfrm>
            <a:off x="566649" y="1705456"/>
            <a:ext cx="5703521" cy="954107"/>
          </a:xfrm>
          <a:prstGeom prst="rect">
            <a:avLst/>
          </a:prstGeom>
          <a:noFill/>
        </p:spPr>
        <p:txBody>
          <a:bodyPr wrap="square" rtlCol="0">
            <a:spAutoFit/>
          </a:bodyPr>
          <a:lstStyle/>
          <a:p>
            <a:r>
              <a:rPr lang="en-GB" sz="2800" b="1" dirty="0" smtClean="0">
                <a:solidFill>
                  <a:srgbClr val="003893"/>
                </a:solidFill>
              </a:rPr>
              <a:t>Chetna Modi</a:t>
            </a:r>
          </a:p>
          <a:p>
            <a:r>
              <a:rPr lang="en-GB" sz="2800" b="1" dirty="0" smtClean="0">
                <a:solidFill>
                  <a:srgbClr val="003893"/>
                </a:solidFill>
              </a:rPr>
              <a:t>HEE, EM Head of Research</a:t>
            </a:r>
            <a:endParaRPr lang="en-GB" sz="2800" b="1" dirty="0">
              <a:solidFill>
                <a:srgbClr val="003893"/>
              </a:solidFill>
            </a:endParaRPr>
          </a:p>
        </p:txBody>
      </p:sp>
    </p:spTree>
    <p:extLst>
      <p:ext uri="{BB962C8B-B14F-4D97-AF65-F5344CB8AC3E}">
        <p14:creationId xmlns:p14="http://schemas.microsoft.com/office/powerpoint/2010/main" val="3288757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5826" y="1524957"/>
            <a:ext cx="8352928" cy="4801314"/>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457200" indent="-457200">
              <a:buFont typeface="+mj-lt"/>
              <a:buAutoNum type="arabicPeriod"/>
            </a:pPr>
            <a:r>
              <a:rPr lang="en-GB" sz="2400" dirty="0"/>
              <a:t>Induction, literature searching and critical analysis of qualitative literature</a:t>
            </a:r>
          </a:p>
          <a:p>
            <a:pPr marL="457200" indent="-457200">
              <a:buFont typeface="+mj-lt"/>
              <a:buAutoNum type="arabicPeriod"/>
            </a:pPr>
            <a:r>
              <a:rPr lang="en-GB" sz="2400" dirty="0"/>
              <a:t>NICE Guideline how are they developed</a:t>
            </a:r>
          </a:p>
          <a:p>
            <a:pPr marL="457200" indent="-457200">
              <a:buFont typeface="+mj-lt"/>
              <a:buAutoNum type="arabicPeriod"/>
            </a:pPr>
            <a:r>
              <a:rPr lang="en-GB" sz="2400" dirty="0"/>
              <a:t>Utilising quality improvement techniques to put evidence into practice</a:t>
            </a:r>
          </a:p>
          <a:p>
            <a:pPr marL="457200" indent="-457200">
              <a:buFont typeface="+mj-lt"/>
              <a:buAutoNum type="arabicPeriod"/>
            </a:pPr>
            <a:r>
              <a:rPr lang="en-GB" sz="2400" dirty="0"/>
              <a:t>Introduction to quantitative and qualitative research methods</a:t>
            </a:r>
          </a:p>
          <a:p>
            <a:pPr marL="457200" indent="-457200">
              <a:buFont typeface="+mj-lt"/>
              <a:buAutoNum type="arabicPeriod"/>
            </a:pPr>
            <a:r>
              <a:rPr lang="en-GB" sz="2400" dirty="0" err="1"/>
              <a:t>nVivo</a:t>
            </a:r>
            <a:r>
              <a:rPr lang="en-GB" sz="2400" dirty="0"/>
              <a:t> training-analysing qualitative research data</a:t>
            </a:r>
          </a:p>
          <a:p>
            <a:pPr marL="457200" indent="-457200">
              <a:buFont typeface="+mj-lt"/>
              <a:buAutoNum type="arabicPeriod"/>
            </a:pPr>
            <a:r>
              <a:rPr lang="en-GB" sz="2400" dirty="0"/>
              <a:t>Presentation and qualitative report writing skills</a:t>
            </a:r>
          </a:p>
          <a:p>
            <a:pPr marL="457200" indent="-457200">
              <a:buFont typeface="+mj-lt"/>
              <a:buAutoNum type="arabicPeriod"/>
            </a:pPr>
            <a:r>
              <a:rPr lang="en-GB" sz="2400" dirty="0"/>
              <a:t>Preparing for your </a:t>
            </a:r>
            <a:r>
              <a:rPr lang="en-GB" sz="2400" dirty="0" err="1"/>
              <a:t>MRes</a:t>
            </a:r>
            <a:r>
              <a:rPr lang="en-GB" sz="2400" dirty="0"/>
              <a:t> application</a:t>
            </a:r>
          </a:p>
          <a:p>
            <a:pPr marL="457200" indent="-457200">
              <a:buFont typeface="+mj-lt"/>
              <a:buAutoNum type="arabicPeriod"/>
            </a:pPr>
            <a:r>
              <a:rPr lang="en-GB" sz="2400" dirty="0"/>
              <a:t>Formal presentation</a:t>
            </a:r>
          </a:p>
          <a:p>
            <a:pPr marL="285750" indent="-285750">
              <a:buFont typeface="Arial" panose="020B0604020202020204" pitchFamily="34" charset="0"/>
              <a:buChar char="•"/>
            </a:pPr>
            <a:endParaRPr lang="en-GB" sz="2400" dirty="0"/>
          </a:p>
        </p:txBody>
      </p:sp>
      <p:sp>
        <p:nvSpPr>
          <p:cNvPr id="10" name="Title 1"/>
          <p:cNvSpPr>
            <a:spLocks noGrp="1"/>
          </p:cNvSpPr>
          <p:nvPr>
            <p:ph type="title"/>
          </p:nvPr>
        </p:nvSpPr>
        <p:spPr>
          <a:xfrm>
            <a:off x="247427" y="415023"/>
            <a:ext cx="6563072" cy="1210146"/>
          </a:xfrm>
        </p:spPr>
        <p:txBody>
          <a:bodyPr>
            <a:normAutofit/>
          </a:bodyPr>
          <a:lstStyle/>
          <a:p>
            <a:pPr algn="l"/>
            <a:r>
              <a:rPr lang="en-GB" sz="3200" b="1" dirty="0">
                <a:solidFill>
                  <a:srgbClr val="A00054"/>
                </a:solidFill>
              </a:rPr>
              <a:t>Bronze Award-Educational programme </a:t>
            </a:r>
          </a:p>
        </p:txBody>
      </p:sp>
      <p:sp>
        <p:nvSpPr>
          <p:cNvPr id="4"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2388844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457200" y="633651"/>
            <a:ext cx="7772400" cy="679449"/>
          </a:xfrm>
        </p:spPr>
        <p:txBody>
          <a:bodyPr>
            <a:normAutofit/>
          </a:bodyPr>
          <a:lstStyle/>
          <a:p>
            <a:pPr algn="l"/>
            <a:r>
              <a:rPr lang="en-GB" sz="3600" b="1" dirty="0">
                <a:solidFill>
                  <a:srgbClr val="A00054"/>
                </a:solidFill>
              </a:rPr>
              <a:t>Outputs</a:t>
            </a:r>
          </a:p>
        </p:txBody>
      </p:sp>
      <p:sp>
        <p:nvSpPr>
          <p:cNvPr id="10" name="Text Placeholder 9"/>
          <p:cNvSpPr>
            <a:spLocks noGrp="1"/>
          </p:cNvSpPr>
          <p:nvPr>
            <p:ph type="body" sz="quarter" idx="13"/>
          </p:nvPr>
        </p:nvSpPr>
        <p:spPr>
          <a:xfrm>
            <a:off x="332407" y="1686539"/>
            <a:ext cx="4132716" cy="3831034"/>
          </a:xfrm>
        </p:spPr>
        <p:txBody>
          <a:bodyPr/>
          <a:lstStyle/>
          <a:p>
            <a:pPr marL="285750" indent="-285750"/>
            <a:r>
              <a:rPr lang="en-GB" dirty="0"/>
              <a:t>7,000 word dissertation (60%)</a:t>
            </a:r>
          </a:p>
          <a:p>
            <a:pPr marL="285750" indent="-285750"/>
            <a:endParaRPr lang="en-GB" dirty="0"/>
          </a:p>
          <a:p>
            <a:pPr marL="285750" indent="-285750"/>
            <a:r>
              <a:rPr lang="en-GB" dirty="0"/>
              <a:t>3,000 reflective piece (15%)</a:t>
            </a:r>
          </a:p>
          <a:p>
            <a:pPr marL="285750" indent="-285750"/>
            <a:endParaRPr lang="en-GB" dirty="0"/>
          </a:p>
          <a:p>
            <a:pPr marL="285750" indent="-285750"/>
            <a:r>
              <a:rPr lang="en-GB" dirty="0"/>
              <a:t>Presentation (25%)</a:t>
            </a:r>
          </a:p>
          <a:p>
            <a:pPr marL="285750" indent="-285750"/>
            <a:endParaRPr lang="en-GB" dirty="0"/>
          </a:p>
          <a:p>
            <a:pPr marL="285750" indent="-285750"/>
            <a:r>
              <a:rPr lang="en-GB" dirty="0"/>
              <a:t>All assessed and marked</a:t>
            </a:r>
          </a:p>
          <a:p>
            <a:pPr marL="285750" indent="-285750"/>
            <a:endParaRPr lang="en-GB" dirty="0"/>
          </a:p>
          <a:p>
            <a:endParaRPr lang="en-GB" dirty="0"/>
          </a:p>
        </p:txBody>
      </p:sp>
      <p:pic>
        <p:nvPicPr>
          <p:cNvPr id="12"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6998" r="16998"/>
          <a:stretch>
            <a:fillRect/>
          </a:stretch>
        </p:blipFill>
        <p:spPr bwMode="auto">
          <a:xfrm>
            <a:off x="4583875" y="1635975"/>
            <a:ext cx="4336855" cy="439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1744781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681038"/>
            <a:ext cx="822007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1199985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0" y="283790"/>
            <a:ext cx="6563072" cy="1210146"/>
          </a:xfrm>
        </p:spPr>
        <p:txBody>
          <a:bodyPr/>
          <a:lstStyle/>
          <a:p>
            <a:pPr algn="l"/>
            <a:r>
              <a:rPr lang="en-GB" b="1" dirty="0">
                <a:solidFill>
                  <a:srgbClr val="A00054"/>
                </a:solidFill>
              </a:rPr>
              <a:t>Silver Award</a:t>
            </a:r>
          </a:p>
        </p:txBody>
      </p:sp>
      <p:sp>
        <p:nvSpPr>
          <p:cNvPr id="8" name="TextBox 7"/>
          <p:cNvSpPr txBox="1"/>
          <p:nvPr/>
        </p:nvSpPr>
        <p:spPr>
          <a:xfrm>
            <a:off x="323528" y="1671605"/>
            <a:ext cx="8352928" cy="4431983"/>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For those </a:t>
            </a:r>
            <a:r>
              <a:rPr lang="en-GB" sz="2400" u="sng" dirty="0"/>
              <a:t>with</a:t>
            </a:r>
            <a:r>
              <a:rPr lang="en-GB" sz="2400" dirty="0"/>
              <a:t> Postgraduate  Masters  qualification</a:t>
            </a:r>
          </a:p>
          <a:p>
            <a:pPr lvl="0"/>
            <a:endParaRPr lang="en-GB" sz="2400" dirty="0"/>
          </a:p>
          <a:p>
            <a:pPr marL="285750" lvl="0" indent="-285750">
              <a:buFont typeface="Arial" panose="020B0604020202020204" pitchFamily="34" charset="0"/>
              <a:buChar char="•"/>
            </a:pPr>
            <a:r>
              <a:rPr lang="en-GB" sz="2400" dirty="0"/>
              <a:t>Education by the University of Lincoln</a:t>
            </a:r>
          </a:p>
          <a:p>
            <a:pPr lvl="0"/>
            <a:endParaRPr lang="en-GB" sz="2400" dirty="0"/>
          </a:p>
          <a:p>
            <a:pPr marL="285750" indent="-285750">
              <a:buFont typeface="Arial" panose="020B0604020202020204" pitchFamily="34" charset="0"/>
              <a:buChar char="•"/>
            </a:pPr>
            <a:r>
              <a:rPr lang="en-GB" sz="2400" dirty="0"/>
              <a:t>Bespoke educational programme and development plan based on training needs assessment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Support from experienced Clinical Academic Mentor</a:t>
            </a:r>
          </a:p>
          <a:p>
            <a:endParaRPr lang="en-GB" sz="2400" dirty="0"/>
          </a:p>
          <a:p>
            <a:pPr marL="285750" lvl="0" indent="-285750">
              <a:buFont typeface="Arial" panose="020B0604020202020204" pitchFamily="34" charset="0"/>
              <a:buChar char="•"/>
            </a:pPr>
            <a:r>
              <a:rPr lang="en-GB" sz="2400" dirty="0"/>
              <a:t>Enhance ability to compete successfully for the next stage of the Clinical Academic Pathway e.g. NIHR PhD</a:t>
            </a:r>
            <a:endParaRPr lang="en-GB" dirty="0"/>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523" y="1956297"/>
            <a:ext cx="1123933" cy="1139815"/>
          </a:xfrm>
          <a:prstGeom prst="rect">
            <a:avLst/>
          </a:prstGeom>
        </p:spPr>
      </p:pic>
      <p:sp>
        <p:nvSpPr>
          <p:cNvPr id="5"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1588301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2260" y="985650"/>
            <a:ext cx="1409834" cy="1407688"/>
          </a:xfrm>
          <a:prstGeom prst="rect">
            <a:avLst/>
          </a:prstGeom>
        </p:spPr>
      </p:pic>
      <p:sp>
        <p:nvSpPr>
          <p:cNvPr id="2" name="Title 1"/>
          <p:cNvSpPr>
            <a:spLocks noGrp="1"/>
          </p:cNvSpPr>
          <p:nvPr>
            <p:ph type="title"/>
          </p:nvPr>
        </p:nvSpPr>
        <p:spPr>
          <a:xfrm>
            <a:off x="457200" y="271914"/>
            <a:ext cx="6563072" cy="1210146"/>
          </a:xfrm>
        </p:spPr>
        <p:txBody>
          <a:bodyPr>
            <a:normAutofit fontScale="90000"/>
          </a:bodyPr>
          <a:lstStyle/>
          <a:p>
            <a:pPr algn="l"/>
            <a:r>
              <a:rPr lang="en-GB" b="1" dirty="0">
                <a:solidFill>
                  <a:srgbClr val="A00054"/>
                </a:solidFill>
              </a:rPr>
              <a:t>Silver Award-</a:t>
            </a:r>
            <a:br>
              <a:rPr lang="en-GB" b="1" dirty="0">
                <a:solidFill>
                  <a:srgbClr val="A00054"/>
                </a:solidFill>
              </a:rPr>
            </a:br>
            <a:r>
              <a:rPr lang="en-GB" b="1" dirty="0">
                <a:solidFill>
                  <a:srgbClr val="A00054"/>
                </a:solidFill>
              </a:rPr>
              <a:t>Education Programme</a:t>
            </a:r>
          </a:p>
        </p:txBody>
      </p:sp>
      <p:sp>
        <p:nvSpPr>
          <p:cNvPr id="8" name="TextBox 7"/>
          <p:cNvSpPr txBox="1"/>
          <p:nvPr/>
        </p:nvSpPr>
        <p:spPr>
          <a:xfrm>
            <a:off x="304848" y="1678464"/>
            <a:ext cx="8352928" cy="4739759"/>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400" dirty="0"/>
              <a:t>Study Design</a:t>
            </a:r>
          </a:p>
          <a:p>
            <a:pPr marL="285750" indent="-285750">
              <a:buFont typeface="Arial" panose="020B0604020202020204" pitchFamily="34" charset="0"/>
              <a:buChar char="•"/>
            </a:pPr>
            <a:r>
              <a:rPr lang="en-GB" sz="2400" dirty="0"/>
              <a:t>Review of research philosophy and ethical principles</a:t>
            </a:r>
          </a:p>
          <a:p>
            <a:pPr marL="285750" indent="-285750">
              <a:buFont typeface="Arial" panose="020B0604020202020204" pitchFamily="34" charset="0"/>
              <a:buChar char="•"/>
            </a:pPr>
            <a:r>
              <a:rPr lang="en-GB" sz="2400" dirty="0"/>
              <a:t>Advanced literature searching</a:t>
            </a:r>
          </a:p>
          <a:p>
            <a:pPr marL="285750" indent="-285750">
              <a:buFont typeface="Arial" panose="020B0604020202020204" pitchFamily="34" charset="0"/>
              <a:buChar char="•"/>
            </a:pPr>
            <a:r>
              <a:rPr lang="en-GB" sz="2400" dirty="0"/>
              <a:t>Critical appraisal of literature</a:t>
            </a:r>
          </a:p>
          <a:p>
            <a:pPr marL="285750" indent="-285750">
              <a:buFont typeface="Arial" panose="020B0604020202020204" pitchFamily="34" charset="0"/>
              <a:buChar char="•"/>
            </a:pPr>
            <a:r>
              <a:rPr lang="en-GB" sz="2400" dirty="0"/>
              <a:t>Statistical analysis and software</a:t>
            </a:r>
          </a:p>
          <a:p>
            <a:pPr marL="285750" indent="-285750">
              <a:buFont typeface="Arial" panose="020B0604020202020204" pitchFamily="34" charset="0"/>
              <a:buChar char="•"/>
            </a:pPr>
            <a:r>
              <a:rPr lang="en-GB" sz="2400" dirty="0"/>
              <a:t>Research methods qualitative and quantitative</a:t>
            </a:r>
          </a:p>
          <a:p>
            <a:pPr marL="285750" indent="-285750">
              <a:buFont typeface="Arial" panose="020B0604020202020204" pitchFamily="34" charset="0"/>
              <a:buChar char="•"/>
            </a:pPr>
            <a:r>
              <a:rPr lang="en-GB" sz="2400" dirty="0" err="1"/>
              <a:t>nVivo</a:t>
            </a:r>
            <a:r>
              <a:rPr lang="en-GB" sz="2400" dirty="0"/>
              <a:t> for qualitative data analysis</a:t>
            </a:r>
          </a:p>
          <a:p>
            <a:pPr marL="285750" indent="-285750">
              <a:buFont typeface="Arial" panose="020B0604020202020204" pitchFamily="34" charset="0"/>
              <a:buChar char="•"/>
            </a:pPr>
            <a:r>
              <a:rPr lang="en-GB" sz="2400" dirty="0"/>
              <a:t>Academic writing for publication</a:t>
            </a:r>
          </a:p>
          <a:p>
            <a:pPr marL="285750" indent="-285750">
              <a:buFont typeface="Arial" panose="020B0604020202020204" pitchFamily="34" charset="0"/>
              <a:buChar char="•"/>
            </a:pPr>
            <a:r>
              <a:rPr lang="en-GB" sz="2400" dirty="0"/>
              <a:t>Delphi techniques economic evaluations in healthcare</a:t>
            </a:r>
          </a:p>
          <a:p>
            <a:pPr marL="285750" indent="-285750">
              <a:buFont typeface="Arial" panose="020B0604020202020204" pitchFamily="34" charset="0"/>
              <a:buChar char="•"/>
            </a:pPr>
            <a:r>
              <a:rPr lang="en-GB" sz="2400" dirty="0"/>
              <a:t>Patient and Public Involvement (PPI)</a:t>
            </a:r>
          </a:p>
          <a:p>
            <a:pPr marL="285750" indent="-285750">
              <a:buFont typeface="Arial" panose="020B0604020202020204" pitchFamily="34" charset="0"/>
              <a:buChar char="•"/>
            </a:pPr>
            <a:r>
              <a:rPr lang="en-GB" sz="2400" dirty="0"/>
              <a:t>Applying to the NIHR for PhD funding</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1363303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552" y="3883409"/>
            <a:ext cx="1528587" cy="1526261"/>
          </a:xfrm>
          <a:prstGeom prst="rect">
            <a:avLst/>
          </a:prstGeom>
        </p:spPr>
      </p:pic>
      <p:sp>
        <p:nvSpPr>
          <p:cNvPr id="2" name="Title 1"/>
          <p:cNvSpPr>
            <a:spLocks noGrp="1"/>
          </p:cNvSpPr>
          <p:nvPr>
            <p:ph type="title"/>
          </p:nvPr>
        </p:nvSpPr>
        <p:spPr>
          <a:xfrm>
            <a:off x="508728" y="248773"/>
            <a:ext cx="6563072" cy="1210146"/>
          </a:xfrm>
        </p:spPr>
        <p:txBody>
          <a:bodyPr>
            <a:normAutofit fontScale="90000"/>
          </a:bodyPr>
          <a:lstStyle/>
          <a:p>
            <a:pPr algn="l"/>
            <a:r>
              <a:rPr lang="en-GB" b="1" dirty="0">
                <a:solidFill>
                  <a:srgbClr val="A00054"/>
                </a:solidFill>
              </a:rPr>
              <a:t>Silver Award-</a:t>
            </a:r>
            <a:br>
              <a:rPr lang="en-GB" b="1" dirty="0">
                <a:solidFill>
                  <a:srgbClr val="A00054"/>
                </a:solidFill>
              </a:rPr>
            </a:br>
            <a:r>
              <a:rPr lang="en-GB" b="1" dirty="0">
                <a:solidFill>
                  <a:srgbClr val="A00054"/>
                </a:solidFill>
              </a:rPr>
              <a:t>Outputs</a:t>
            </a:r>
          </a:p>
        </p:txBody>
      </p:sp>
      <p:sp>
        <p:nvSpPr>
          <p:cNvPr id="8" name="TextBox 7"/>
          <p:cNvSpPr txBox="1"/>
          <p:nvPr/>
        </p:nvSpPr>
        <p:spPr>
          <a:xfrm>
            <a:off x="323702" y="1799511"/>
            <a:ext cx="8352928" cy="3754874"/>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3200" dirty="0"/>
              <a:t>5,000 word literature </a:t>
            </a:r>
            <a:r>
              <a:rPr lang="en-GB" sz="3200" dirty="0" smtClean="0"/>
              <a:t>review</a:t>
            </a:r>
            <a:endParaRPr lang="en-GB" sz="3200" dirty="0"/>
          </a:p>
          <a:p>
            <a:pPr marL="285750" indent="-285750">
              <a:buFont typeface="Arial" panose="020B0604020202020204" pitchFamily="34" charset="0"/>
              <a:buChar char="•"/>
            </a:pPr>
            <a:r>
              <a:rPr lang="en-GB" sz="3200" dirty="0"/>
              <a:t>A fully worked up PhD proposal in line with the NIHR requirements </a:t>
            </a:r>
          </a:p>
          <a:p>
            <a:pPr marL="285750" indent="-285750">
              <a:buFont typeface="Arial" panose="020B0604020202020204" pitchFamily="34" charset="0"/>
              <a:buChar char="•"/>
            </a:pPr>
            <a:r>
              <a:rPr lang="en-GB" sz="3200" dirty="0"/>
              <a:t>Ethics </a:t>
            </a:r>
            <a:r>
              <a:rPr lang="en-GB" sz="3200" dirty="0" smtClean="0"/>
              <a:t>approval</a:t>
            </a:r>
            <a:endParaRPr lang="en-GB" sz="3200" dirty="0"/>
          </a:p>
          <a:p>
            <a:pPr marL="285750" indent="-285750">
              <a:buFont typeface="Arial" panose="020B0604020202020204" pitchFamily="34" charset="0"/>
              <a:buChar char="•"/>
            </a:pPr>
            <a:r>
              <a:rPr lang="en-GB" sz="3200" dirty="0"/>
              <a:t>Presentation (formative</a:t>
            </a:r>
            <a:r>
              <a:rPr lang="en-GB" sz="3200" dirty="0" smtClean="0"/>
              <a:t>)</a:t>
            </a:r>
          </a:p>
          <a:p>
            <a:pPr marL="285750" indent="-285750">
              <a:buFont typeface="Arial" panose="020B0604020202020204" pitchFamily="34" charset="0"/>
              <a:buChar char="•"/>
            </a:pPr>
            <a:r>
              <a:rPr lang="en-GB" sz="3200" dirty="0" smtClean="0"/>
              <a:t>Mock NIHR panel interview </a:t>
            </a:r>
          </a:p>
          <a:p>
            <a:pPr marL="285750" indent="-285750">
              <a:buFont typeface="Arial" panose="020B0604020202020204" pitchFamily="34" charset="0"/>
              <a:buChar char="•"/>
            </a:pPr>
            <a:endParaRPr lang="en-GB" sz="2800" dirty="0"/>
          </a:p>
        </p:txBody>
      </p:sp>
      <p:sp>
        <p:nvSpPr>
          <p:cNvPr id="5"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2351665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681038"/>
            <a:ext cx="822007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42979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etna_modi\AppData\Local\Microsoft\Windows\Temporary Internet Files\Content.IE5\0DMV9YQ9\gol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782782"/>
            <a:ext cx="6530108" cy="48975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34211"/>
            <a:ext cx="8229600" cy="4525963"/>
          </a:xfrm>
        </p:spPr>
        <p:txBody>
          <a:bodyPr/>
          <a:lstStyle/>
          <a:p>
            <a:r>
              <a:rPr lang="en-GB" dirty="0"/>
              <a:t>The Gold award </a:t>
            </a:r>
            <a:r>
              <a:rPr lang="en-GB" dirty="0" smtClean="0"/>
              <a:t>supports </a:t>
            </a:r>
            <a:r>
              <a:rPr lang="en-GB" dirty="0"/>
              <a:t>PhD qualified clinicians to apply to the HEE/NIHR ICA Clinical Lectureship. </a:t>
            </a:r>
          </a:p>
          <a:p>
            <a:r>
              <a:rPr lang="en-GB" dirty="0" smtClean="0"/>
              <a:t>Training is tailored </a:t>
            </a:r>
            <a:r>
              <a:rPr lang="en-GB" dirty="0"/>
              <a:t>to reflect the </a:t>
            </a:r>
            <a:r>
              <a:rPr lang="en-GB" dirty="0" smtClean="0"/>
              <a:t>individual training/developmental </a:t>
            </a:r>
            <a:r>
              <a:rPr lang="en-GB" dirty="0"/>
              <a:t>needs of each scholar</a:t>
            </a:r>
            <a:r>
              <a:rPr lang="en-GB" dirty="0" smtClean="0"/>
              <a:t>.</a:t>
            </a:r>
          </a:p>
          <a:p>
            <a:r>
              <a:rPr lang="en-GB" dirty="0" smtClean="0"/>
              <a:t>£15k from Training Development Funds is available for each scholar to support learning</a:t>
            </a:r>
            <a:endParaRPr lang="en-GB" dirty="0"/>
          </a:p>
          <a:p>
            <a:endParaRPr lang="en-GB" dirty="0"/>
          </a:p>
        </p:txBody>
      </p:sp>
      <p:sp>
        <p:nvSpPr>
          <p:cNvPr id="2" name="Title 1"/>
          <p:cNvSpPr>
            <a:spLocks noGrp="1"/>
          </p:cNvSpPr>
          <p:nvPr>
            <p:ph type="title"/>
          </p:nvPr>
        </p:nvSpPr>
        <p:spPr>
          <a:xfrm>
            <a:off x="326572" y="381513"/>
            <a:ext cx="8229600" cy="1143000"/>
          </a:xfrm>
        </p:spPr>
        <p:txBody>
          <a:bodyPr anchor="ctr"/>
          <a:lstStyle/>
          <a:p>
            <a:pPr algn="l"/>
            <a:r>
              <a:rPr lang="en-GB" sz="3600" b="1" dirty="0" smtClean="0">
                <a:solidFill>
                  <a:srgbClr val="A00054"/>
                </a:solidFill>
              </a:rPr>
              <a:t>The </a:t>
            </a:r>
            <a:r>
              <a:rPr lang="en-GB" sz="3600" b="1" dirty="0">
                <a:solidFill>
                  <a:srgbClr val="A00054"/>
                </a:solidFill>
              </a:rPr>
              <a:t>Gold </a:t>
            </a:r>
            <a:r>
              <a:rPr lang="en-GB" sz="3600" b="1" dirty="0" smtClean="0">
                <a:solidFill>
                  <a:srgbClr val="A00054"/>
                </a:solidFill>
              </a:rPr>
              <a:t>award </a:t>
            </a:r>
            <a:endParaRPr lang="en-GB" sz="3600" b="1" dirty="0">
              <a:solidFill>
                <a:srgbClr val="A00054"/>
              </a:solidFill>
            </a:endParaRPr>
          </a:p>
        </p:txBody>
      </p:sp>
      <p:sp>
        <p:nvSpPr>
          <p:cNvPr id="4"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2708265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GB" sz="3600" b="1" dirty="0" smtClean="0">
                <a:solidFill>
                  <a:srgbClr val="A00054"/>
                </a:solidFill>
              </a:rPr>
              <a:t>The </a:t>
            </a:r>
            <a:r>
              <a:rPr lang="en-GB" sz="3600" b="1" dirty="0">
                <a:solidFill>
                  <a:srgbClr val="A00054"/>
                </a:solidFill>
              </a:rPr>
              <a:t>Gold award</a:t>
            </a:r>
            <a:endParaRPr lang="en-GB" sz="3600" dirty="0"/>
          </a:p>
        </p:txBody>
      </p:sp>
      <p:sp>
        <p:nvSpPr>
          <p:cNvPr id="3" name="Content Placeholder 2"/>
          <p:cNvSpPr>
            <a:spLocks noGrp="1"/>
          </p:cNvSpPr>
          <p:nvPr>
            <p:ph idx="1"/>
          </p:nvPr>
        </p:nvSpPr>
        <p:spPr/>
        <p:txBody>
          <a:bodyPr/>
          <a:lstStyle/>
          <a:p>
            <a:r>
              <a:rPr lang="en-GB" dirty="0" smtClean="0"/>
              <a:t>4 Gold scholars in place</a:t>
            </a:r>
          </a:p>
          <a:p>
            <a:r>
              <a:rPr lang="en-GB" dirty="0" smtClean="0"/>
              <a:t>Aiming for the NIHR CL 2018</a:t>
            </a:r>
          </a:p>
          <a:p>
            <a:r>
              <a:rPr lang="en-GB" dirty="0" smtClean="0"/>
              <a:t>Highly competitive</a:t>
            </a:r>
          </a:p>
          <a:p>
            <a:r>
              <a:rPr lang="en-GB" dirty="0" smtClean="0"/>
              <a:t>Brings recognition to individuals and organisations HEI and Trust</a:t>
            </a:r>
            <a:endParaRPr lang="en-GB" dirty="0"/>
          </a:p>
          <a:p>
            <a:r>
              <a:rPr lang="en-GB" dirty="0" smtClean="0"/>
              <a:t>For clinicians working towards their Chair (Professorship)</a:t>
            </a:r>
            <a:endParaRPr lang="en-GB" dirty="0"/>
          </a:p>
        </p:txBody>
      </p:sp>
    </p:spTree>
    <p:extLst>
      <p:ext uri="{BB962C8B-B14F-4D97-AF65-F5344CB8AC3E}">
        <p14:creationId xmlns:p14="http://schemas.microsoft.com/office/powerpoint/2010/main" val="3946272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1622" cy="1143000"/>
          </a:xfrm>
        </p:spPr>
        <p:txBody>
          <a:bodyPr anchor="ctr"/>
          <a:lstStyle/>
          <a:p>
            <a:pPr algn="l"/>
            <a:r>
              <a:rPr lang="en-GB" sz="3600" b="1" dirty="0" smtClean="0">
                <a:solidFill>
                  <a:srgbClr val="A00054"/>
                </a:solidFill>
              </a:rPr>
              <a:t>Clinical Scholar Award programme –</a:t>
            </a:r>
            <a:r>
              <a:rPr lang="en-GB" sz="3600" b="1" dirty="0">
                <a:solidFill>
                  <a:srgbClr val="A00054"/>
                </a:solidFill>
              </a:rPr>
              <a:t> </a:t>
            </a:r>
            <a:r>
              <a:rPr lang="en-GB" sz="3600" b="1" dirty="0" smtClean="0">
                <a:solidFill>
                  <a:srgbClr val="A00054"/>
                </a:solidFill>
              </a:rPr>
              <a:t>Benefits</a:t>
            </a:r>
            <a:endParaRPr lang="en-GB" sz="3600" dirty="0"/>
          </a:p>
        </p:txBody>
      </p:sp>
      <p:sp>
        <p:nvSpPr>
          <p:cNvPr id="3" name="Content Placeholder 2"/>
          <p:cNvSpPr>
            <a:spLocks noGrp="1"/>
          </p:cNvSpPr>
          <p:nvPr>
            <p:ph idx="1"/>
          </p:nvPr>
        </p:nvSpPr>
        <p:spPr/>
        <p:txBody>
          <a:bodyPr/>
          <a:lstStyle/>
          <a:p>
            <a:r>
              <a:rPr lang="en-GB" sz="3000" dirty="0" smtClean="0"/>
              <a:t>Expose frontline clinicians to research </a:t>
            </a:r>
          </a:p>
          <a:p>
            <a:r>
              <a:rPr lang="en-GB" sz="3000" dirty="0" smtClean="0"/>
              <a:t>Research is important in questioning what can be done better and how can we improve patient safety, outcomes and experience</a:t>
            </a:r>
          </a:p>
          <a:p>
            <a:r>
              <a:rPr lang="en-GB" sz="3000" dirty="0" smtClean="0"/>
              <a:t>Build an evidence base from frontline clinicians</a:t>
            </a:r>
          </a:p>
          <a:p>
            <a:r>
              <a:rPr lang="en-GB" sz="3000" dirty="0" smtClean="0"/>
              <a:t>Clinicians bring a unique insight into research, it is a 2-way street</a:t>
            </a:r>
            <a:endParaRPr lang="en-GB" sz="3000" dirty="0"/>
          </a:p>
        </p:txBody>
      </p:sp>
    </p:spTree>
    <p:extLst>
      <p:ext uri="{BB962C8B-B14F-4D97-AF65-F5344CB8AC3E}">
        <p14:creationId xmlns:p14="http://schemas.microsoft.com/office/powerpoint/2010/main" val="2789327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202" y="2082430"/>
            <a:ext cx="7772400" cy="679449"/>
          </a:xfrm>
        </p:spPr>
        <p:txBody>
          <a:bodyPr/>
          <a:lstStyle/>
          <a:p>
            <a:pPr algn="ctr"/>
            <a:r>
              <a:rPr lang="en-GB" sz="4400" dirty="0"/>
              <a:t>Clinical Academic Careers HEE-EM Awards programme-</a:t>
            </a:r>
            <a:r>
              <a:rPr lang="en-GB" dirty="0"/>
              <a:t>Supporting the HEE/NIHR ICA Pathway</a:t>
            </a:r>
          </a:p>
        </p:txBody>
      </p:sp>
      <p:sp>
        <p:nvSpPr>
          <p:cNvPr id="3"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158009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A00054"/>
                </a:solidFill>
              </a:rPr>
              <a:t>Top tips</a:t>
            </a:r>
            <a:endParaRPr lang="en-GB" b="1" dirty="0"/>
          </a:p>
        </p:txBody>
      </p:sp>
      <p:sp>
        <p:nvSpPr>
          <p:cNvPr id="3" name="Content Placeholder 2"/>
          <p:cNvSpPr>
            <a:spLocks noGrp="1"/>
          </p:cNvSpPr>
          <p:nvPr>
            <p:ph idx="1"/>
          </p:nvPr>
        </p:nvSpPr>
        <p:spPr>
          <a:xfrm>
            <a:off x="457200" y="1416803"/>
            <a:ext cx="6851105" cy="4165923"/>
          </a:xfrm>
        </p:spPr>
        <p:txBody>
          <a:bodyPr/>
          <a:lstStyle/>
          <a:p>
            <a:r>
              <a:rPr lang="en-GB" dirty="0"/>
              <a:t>Multi organisational effort for ‘push and pull’ HEE-EM, HEIs and NHS Trusts</a:t>
            </a:r>
          </a:p>
          <a:p>
            <a:r>
              <a:rPr lang="en-GB" dirty="0"/>
              <a:t>Research capability development needs to be in peoples’ job plans</a:t>
            </a:r>
          </a:p>
        </p:txBody>
      </p:sp>
      <p:pic>
        <p:nvPicPr>
          <p:cNvPr id="2050" name="Picture 2" descr="C:\Users\cm344\AppData\Local\Microsoft\Windows\Temporary Internet Files\Content.IE5\ZVLZWTC9\helpful_ti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393" y="3499765"/>
            <a:ext cx="2306607" cy="232990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2082573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5251622"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rgbClr val="A00054"/>
                </a:solidFill>
              </a:rPr>
              <a:t>Conclusions</a:t>
            </a:r>
            <a:endParaRPr lang="en-GB" sz="3600" dirty="0"/>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smtClean="0"/>
              <a:t>Bronze and silver awards were very successful over 120 clinicians through the pathway</a:t>
            </a:r>
          </a:p>
          <a:p>
            <a:r>
              <a:rPr lang="en-GB" sz="2800" dirty="0"/>
              <a:t>Bronze and Silver awards now commissioned to HEIs in the East Midlands</a:t>
            </a:r>
          </a:p>
          <a:p>
            <a:r>
              <a:rPr lang="en-GB" sz="2800" dirty="0" smtClean="0"/>
              <a:t>Gold award has been launched and is being delivered by the HEE central team this year</a:t>
            </a:r>
          </a:p>
        </p:txBody>
      </p:sp>
      <p:pic>
        <p:nvPicPr>
          <p:cNvPr id="1027" name="Picture 3" descr="C:\Users\chetna_modi\AppData\Local\Microsoft\Windows\Temporary Internet Files\Content.IE5\NBEY5J1H\conclus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118" y="4447310"/>
            <a:ext cx="4796726" cy="167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427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260648"/>
            <a:ext cx="6563072" cy="1210146"/>
          </a:xfrm>
        </p:spPr>
        <p:txBody>
          <a:bodyPr>
            <a:normAutofit/>
          </a:bodyPr>
          <a:lstStyle/>
          <a:p>
            <a:pPr algn="l"/>
            <a:r>
              <a:rPr lang="en-GB" b="1" dirty="0">
                <a:solidFill>
                  <a:srgbClr val="A00054"/>
                </a:solidFill>
              </a:rPr>
              <a:t>Testimonials</a:t>
            </a:r>
          </a:p>
        </p:txBody>
      </p:sp>
      <p:sp>
        <p:nvSpPr>
          <p:cNvPr id="8" name="TextBox 7"/>
          <p:cNvSpPr txBox="1"/>
          <p:nvPr/>
        </p:nvSpPr>
        <p:spPr>
          <a:xfrm>
            <a:off x="467544" y="1489996"/>
            <a:ext cx="8352928" cy="4801314"/>
          </a:xfrm>
          <a:prstGeom prst="rect">
            <a:avLst/>
          </a:prstGeom>
          <a:noFill/>
        </p:spPr>
        <p:txBody>
          <a:bodyPr wrap="square" rtlCol="0">
            <a:spAutoFit/>
          </a:bodyPr>
          <a:lstStyle/>
          <a:p>
            <a:r>
              <a:rPr lang="en-US" dirty="0"/>
              <a:t>“The…</a:t>
            </a:r>
            <a:r>
              <a:rPr lang="en-US" dirty="0" err="1"/>
              <a:t>programme</a:t>
            </a:r>
            <a:r>
              <a:rPr lang="en-US" dirty="0"/>
              <a:t> provided an opportunity to learn about the research process in a protected way… My mentor has become a research partner and wants to work alongside me on the next project.” (Practice Development Nurse, 2013/14 Clinical Scholar)</a:t>
            </a:r>
            <a:endParaRPr lang="en-GB" dirty="0"/>
          </a:p>
          <a:p>
            <a:endParaRPr lang="en-US" dirty="0"/>
          </a:p>
          <a:p>
            <a:r>
              <a:rPr lang="en-US" dirty="0"/>
              <a:t>“…You find out what is involved in becoming a researcher and you get to find out every step of the process. I hope to get our work into two or three papers. It’s been so important to me that programmes like this are running and to be given such an opportunity is something I’m truly grateful for…”(Physiotherapist, 2013/14 Clinical Scholar)</a:t>
            </a:r>
          </a:p>
          <a:p>
            <a:endParaRPr lang="en-US" dirty="0"/>
          </a:p>
          <a:p>
            <a:r>
              <a:rPr lang="en-GB" dirty="0"/>
              <a:t>“It is a must for clinicians” (Physiotherapist, 2013/14 Clinical Scholar)</a:t>
            </a:r>
          </a:p>
          <a:p>
            <a:endParaRPr lang="en-US" dirty="0"/>
          </a:p>
          <a:p>
            <a:r>
              <a:rPr lang="en-US" dirty="0"/>
              <a:t>“Excellent showcase of hard work and projects that a very talented group of health care staff have done” (Line Manager at 2014 Presentation Event) </a:t>
            </a:r>
          </a:p>
          <a:p>
            <a:endParaRPr lang="en-GB" dirty="0"/>
          </a:p>
          <a:p>
            <a:r>
              <a:rPr lang="en-GB" dirty="0"/>
              <a:t> </a:t>
            </a:r>
          </a:p>
        </p:txBody>
      </p:sp>
      <p:sp>
        <p:nvSpPr>
          <p:cNvPr id="4"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4162146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7" y="415023"/>
            <a:ext cx="6563072" cy="1210146"/>
          </a:xfrm>
        </p:spPr>
        <p:txBody>
          <a:bodyPr>
            <a:normAutofit/>
          </a:bodyPr>
          <a:lstStyle/>
          <a:p>
            <a:pPr algn="l"/>
            <a:r>
              <a:rPr lang="en-GB" sz="3600" b="1" dirty="0">
                <a:solidFill>
                  <a:srgbClr val="A00054"/>
                </a:solidFill>
              </a:rPr>
              <a:t>Background</a:t>
            </a:r>
          </a:p>
        </p:txBody>
      </p:sp>
      <p:sp>
        <p:nvSpPr>
          <p:cNvPr id="8" name="TextBox 7"/>
          <p:cNvSpPr txBox="1"/>
          <p:nvPr/>
        </p:nvSpPr>
        <p:spPr>
          <a:xfrm>
            <a:off x="467544" y="1550654"/>
            <a:ext cx="8352928" cy="3785652"/>
          </a:xfrm>
          <a:prstGeom prst="rect">
            <a:avLst/>
          </a:prstGeom>
          <a:noFill/>
        </p:spPr>
        <p:txBody>
          <a:bodyPr wrap="square" rtlCol="0">
            <a:spAutoFit/>
          </a:bodyPr>
          <a:lstStyle/>
          <a:p>
            <a:pPr marL="342900" indent="-342900">
              <a:buFont typeface="Arial" panose="020B0604020202020204" pitchFamily="34" charset="0"/>
              <a:buChar char="•"/>
            </a:pPr>
            <a:r>
              <a:rPr lang="en-GB" sz="2000" dirty="0"/>
              <a:t>March 2012 DH launched its Strategy on the development of non- medical clinical academic careers for nurses, midwives and AHPs</a:t>
            </a:r>
          </a:p>
          <a:p>
            <a:endParaRPr lang="en-GB" sz="2000" dirty="0"/>
          </a:p>
          <a:p>
            <a:pPr marL="342900" indent="-342900">
              <a:buFont typeface="Arial" panose="020B0604020202020204" pitchFamily="34" charset="0"/>
              <a:buChar char="•"/>
            </a:pPr>
            <a:r>
              <a:rPr lang="en-GB" sz="2000" dirty="0"/>
              <a:t>In March 2012, the former SHA tasked the East Midlands Health Innovation and Education Cluster  (EMHIEC) to enable the delivery of the Strategy within the East Midlands-</a:t>
            </a:r>
            <a:r>
              <a:rPr lang="en-GB" sz="2000" b="1" dirty="0"/>
              <a:t>Clinical Academic Careers Steering </a:t>
            </a:r>
            <a:r>
              <a:rPr lang="en-GB" sz="2000" b="1" dirty="0" smtClean="0"/>
              <a:t>Group</a:t>
            </a:r>
          </a:p>
          <a:p>
            <a:endParaRPr lang="en-GB" sz="2000" b="1" dirty="0"/>
          </a:p>
          <a:p>
            <a:r>
              <a:rPr lang="en-GB" sz="2000" dirty="0" smtClean="0"/>
              <a:t>Furthermore</a:t>
            </a:r>
            <a:endParaRPr lang="en-GB" sz="2000" dirty="0"/>
          </a:p>
          <a:p>
            <a:pPr marL="342900" indent="-342900">
              <a:buFont typeface="Arial" panose="020B0604020202020204" pitchFamily="34" charset="0"/>
              <a:buChar char="•"/>
            </a:pPr>
            <a:r>
              <a:rPr lang="en-GB" sz="2000" dirty="0" smtClean="0"/>
              <a:t>HEE’s Mandate from Government April 2016-2017 states that “to support research, innovation and growth HEE will: continue to support clinical academic careers for all professionals”</a:t>
            </a:r>
            <a:endParaRPr lang="en-GB" sz="2000" dirty="0"/>
          </a:p>
        </p:txBody>
      </p:sp>
      <p:sp>
        <p:nvSpPr>
          <p:cNvPr id="4"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33206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IHRTCC Research Career Pathways Level of&#10;Award&#10;Undergraduate&#10;ChairSenior/Pre-&#10;Chair&#10;PostDoctoral&#10;(earlytosenior)&#10;Do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993" y="1104401"/>
            <a:ext cx="6739082" cy="505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31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E/NIHR Integrated Clinical&#10;Academic Programme&#10;Personal research training awards for non-medical healthcare&#10;profession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1" y="41565"/>
            <a:ext cx="8014470" cy="601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IHR Fellowships Programme&#10;• Salary&#10;• Full tuition fees (for PhD)&#10;• Research costs&#10;• Full training and development&#10;• A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22" y="28281"/>
            <a:ext cx="8266643" cy="5967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528" y="5003941"/>
            <a:ext cx="5391565" cy="6144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84386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7" y="346646"/>
            <a:ext cx="6563072" cy="1210146"/>
          </a:xfrm>
        </p:spPr>
        <p:txBody>
          <a:bodyPr>
            <a:normAutofit/>
          </a:bodyPr>
          <a:lstStyle/>
          <a:p>
            <a:pPr algn="l"/>
            <a:r>
              <a:rPr lang="en-GB" sz="3600" b="1" dirty="0">
                <a:solidFill>
                  <a:srgbClr val="A00054"/>
                </a:solidFill>
              </a:rPr>
              <a:t>Background</a:t>
            </a:r>
          </a:p>
        </p:txBody>
      </p:sp>
      <p:sp>
        <p:nvSpPr>
          <p:cNvPr id="8" name="TextBox 7"/>
          <p:cNvSpPr txBox="1"/>
          <p:nvPr/>
        </p:nvSpPr>
        <p:spPr>
          <a:xfrm>
            <a:off x="467544" y="1453095"/>
            <a:ext cx="8352928" cy="4154984"/>
          </a:xfrm>
          <a:prstGeom prst="rect">
            <a:avLst/>
          </a:prstGeom>
          <a:noFill/>
        </p:spPr>
        <p:txBody>
          <a:bodyPr wrap="square" rtlCol="0">
            <a:spAutoFit/>
          </a:bodyPr>
          <a:lstStyle/>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HEE-EM Clinical Scholar Awards are the East Midlands response to the Government’s strategy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Scheme is in its 5th year to date. So far </a:t>
            </a:r>
            <a:r>
              <a:rPr lang="en-GB" sz="2400" dirty="0" smtClean="0"/>
              <a:t>120 </a:t>
            </a:r>
            <a:r>
              <a:rPr lang="en-GB" sz="2400" dirty="0"/>
              <a:t>students have have been through the programme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48 day </a:t>
            </a:r>
            <a:r>
              <a:rPr lang="en-GB" sz="2400" b="1" dirty="0"/>
              <a:t>FUNDED</a:t>
            </a:r>
            <a:r>
              <a:rPr lang="en-GB" sz="2400" dirty="0"/>
              <a:t> opportunities (over 6/9 months) for Nurses, Midwives, Allied Health Professionals, Health Visitors and Pharmacists to develop research skills and conduct a small research project</a:t>
            </a:r>
          </a:p>
        </p:txBody>
      </p:sp>
      <p:sp>
        <p:nvSpPr>
          <p:cNvPr id="4"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201075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5220269" cy="1210146"/>
          </a:xfrm>
        </p:spPr>
        <p:txBody>
          <a:bodyPr>
            <a:normAutofit/>
          </a:bodyPr>
          <a:lstStyle/>
          <a:p>
            <a:pPr algn="l"/>
            <a:r>
              <a:rPr lang="en-GB" sz="3600" b="1" dirty="0">
                <a:solidFill>
                  <a:srgbClr val="A00054"/>
                </a:solidFill>
                <a:latin typeface="+mn-lt"/>
              </a:rPr>
              <a:t>The Clinical Scholar Awards Pathway</a:t>
            </a:r>
          </a:p>
        </p:txBody>
      </p:sp>
      <p:sp>
        <p:nvSpPr>
          <p:cNvPr id="7"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pic>
        <p:nvPicPr>
          <p:cNvPr id="10" name="Picture 4" descr="https://documents.lucidchart.com/documents/3417ecaa-9cf6-479f-b61b-55fc701e27eb/pages/0_0?a=798&amp;x=-1&amp;y=76&amp;w=1342&amp;h=528&amp;store=1&amp;accept=image%2F*&amp;auth=LCA%20e079bf9079a44fd1300df4645e4bc9c69bd697d0-ts%3D1484909700"/>
          <p:cNvPicPr>
            <a:picLocks noChangeAspect="1" noChangeArrowheads="1"/>
          </p:cNvPicPr>
          <p:nvPr/>
        </p:nvPicPr>
        <p:blipFill rotWithShape="1">
          <a:blip r:embed="rId2">
            <a:extLst>
              <a:ext uri="{28A0092B-C50C-407E-A947-70E740481C1C}">
                <a14:useLocalDpi xmlns:a14="http://schemas.microsoft.com/office/drawing/2010/main" val="0"/>
              </a:ext>
            </a:extLst>
          </a:blip>
          <a:srcRect l="5783" r="3693"/>
          <a:stretch/>
        </p:blipFill>
        <p:spPr bwMode="auto">
          <a:xfrm>
            <a:off x="172995" y="1684978"/>
            <a:ext cx="8682681"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23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1445974"/>
            <a:ext cx="8352928" cy="4062651"/>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For those </a:t>
            </a:r>
            <a:r>
              <a:rPr lang="en-GB" sz="2400" u="sng" dirty="0"/>
              <a:t>without</a:t>
            </a:r>
            <a:r>
              <a:rPr lang="en-GB" sz="2400" dirty="0"/>
              <a:t> formal Masters qualification</a:t>
            </a:r>
          </a:p>
          <a:p>
            <a:pPr lvl="0"/>
            <a:endParaRPr lang="en-GB" dirty="0"/>
          </a:p>
          <a:p>
            <a:pPr marL="342900" lvl="0" indent="-342900">
              <a:buFont typeface="Arial" panose="020B0604020202020204" pitchFamily="34" charset="0"/>
              <a:buChar char="•"/>
            </a:pPr>
            <a:r>
              <a:rPr lang="en-GB" sz="2400" dirty="0"/>
              <a:t>Structured 5 day educational programme</a:t>
            </a:r>
          </a:p>
          <a:p>
            <a:pPr lvl="0"/>
            <a:endParaRPr lang="en-GB" sz="2400" dirty="0"/>
          </a:p>
          <a:p>
            <a:pPr marL="342900" lvl="0" indent="-342900">
              <a:buFont typeface="Arial" panose="020B0604020202020204" pitchFamily="34" charset="0"/>
              <a:buChar char="•"/>
            </a:pPr>
            <a:r>
              <a:rPr lang="en-GB" sz="2400" dirty="0"/>
              <a:t>Support from experienced Clinical Academic Mentor</a:t>
            </a:r>
          </a:p>
          <a:p>
            <a:pPr lvl="0"/>
            <a:endParaRPr lang="en-GB" sz="2400" dirty="0"/>
          </a:p>
          <a:p>
            <a:pPr marL="342900" lvl="0" indent="-342900">
              <a:buFont typeface="Arial" panose="020B0604020202020204" pitchFamily="34" charset="0"/>
              <a:buChar char="•"/>
            </a:pPr>
            <a:r>
              <a:rPr lang="en-GB" sz="2400" dirty="0"/>
              <a:t>5 facilitated Action Learning Sets-delivered by an academic</a:t>
            </a:r>
          </a:p>
          <a:p>
            <a:endParaRPr lang="en-GB" sz="2400" dirty="0"/>
          </a:p>
          <a:p>
            <a:pPr marL="342900" lvl="0" indent="-342900">
              <a:buFont typeface="Arial" panose="020B0604020202020204" pitchFamily="34" charset="0"/>
              <a:buChar char="•"/>
            </a:pPr>
            <a:r>
              <a:rPr lang="en-GB" sz="2400" dirty="0"/>
              <a:t>Enhance ability to compete successfully for the next stage of the Clinical Academic Pathway e.g. MRes</a:t>
            </a:r>
            <a:endParaRPr lang="en-GB" dirty="0"/>
          </a:p>
        </p:txBody>
      </p:sp>
      <p:sp>
        <p:nvSpPr>
          <p:cNvPr id="9" name="Title 1"/>
          <p:cNvSpPr>
            <a:spLocks noGrp="1"/>
          </p:cNvSpPr>
          <p:nvPr>
            <p:ph type="title"/>
          </p:nvPr>
        </p:nvSpPr>
        <p:spPr>
          <a:xfrm>
            <a:off x="247427" y="415023"/>
            <a:ext cx="6563072" cy="1210146"/>
          </a:xfrm>
        </p:spPr>
        <p:txBody>
          <a:bodyPr>
            <a:normAutofit/>
          </a:bodyPr>
          <a:lstStyle/>
          <a:p>
            <a:pPr algn="l"/>
            <a:r>
              <a:rPr lang="en-GB" sz="3600" b="1" dirty="0">
                <a:solidFill>
                  <a:srgbClr val="A00054"/>
                </a:solidFill>
              </a:rPr>
              <a:t>Bronze Award</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499" y="1625169"/>
            <a:ext cx="1346142" cy="1230331"/>
          </a:xfrm>
          <a:prstGeom prst="rect">
            <a:avLst/>
          </a:prstGeom>
        </p:spPr>
      </p:pic>
      <p:sp>
        <p:nvSpPr>
          <p:cNvPr id="5" name="Footer Placeholder 16"/>
          <p:cNvSpPr txBox="1"/>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smtClean="0"/>
              <a:t>NHS_HealthEdEng</a:t>
            </a:r>
            <a:endParaRPr lang="en-GB" sz="1300" b="1" dirty="0"/>
          </a:p>
        </p:txBody>
      </p:sp>
    </p:spTree>
    <p:extLst>
      <p:ext uri="{BB962C8B-B14F-4D97-AF65-F5344CB8AC3E}">
        <p14:creationId xmlns:p14="http://schemas.microsoft.com/office/powerpoint/2010/main" val="3905114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HEE_PPT_-_Master_slide_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HEE_PPT_-_Master_slide_deck</Template>
  <TotalTime>85</TotalTime>
  <Words>814</Words>
  <Application>Microsoft Office PowerPoint</Application>
  <PresentationFormat>On-screen Show (4:3)</PresentationFormat>
  <Paragraphs>124</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HEE_PPT_-_Master_slide_deck</vt:lpstr>
      <vt:lpstr>PowerPoint Presentation</vt:lpstr>
      <vt:lpstr>Clinical Academic Careers HEE-EM Awards programme-Supporting the HEE/NIHR ICA Pathway</vt:lpstr>
      <vt:lpstr>Background</vt:lpstr>
      <vt:lpstr>PowerPoint Presentation</vt:lpstr>
      <vt:lpstr>PowerPoint Presentation</vt:lpstr>
      <vt:lpstr>PowerPoint Presentation</vt:lpstr>
      <vt:lpstr>Background</vt:lpstr>
      <vt:lpstr>The Clinical Scholar Awards Pathway</vt:lpstr>
      <vt:lpstr>Bronze Award</vt:lpstr>
      <vt:lpstr>Bronze Award-Educational programme </vt:lpstr>
      <vt:lpstr>Outputs</vt:lpstr>
      <vt:lpstr>PowerPoint Presentation</vt:lpstr>
      <vt:lpstr>Silver Award</vt:lpstr>
      <vt:lpstr>Silver Award- Education Programme</vt:lpstr>
      <vt:lpstr>Silver Award- Outputs</vt:lpstr>
      <vt:lpstr>PowerPoint Presentation</vt:lpstr>
      <vt:lpstr>The Gold award </vt:lpstr>
      <vt:lpstr>The Gold award</vt:lpstr>
      <vt:lpstr>Clinical Scholar Award programme – Benefits</vt:lpstr>
      <vt:lpstr>Top tips</vt:lpstr>
      <vt:lpstr>PowerPoint Presentation</vt:lpstr>
      <vt:lpstr>Testimonials</vt:lpstr>
    </vt:vector>
  </TitlesOfParts>
  <Company>NHS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Dodsworth Eileen</dc:creator>
  <cp:lastModifiedBy>Williams, Sarah</cp:lastModifiedBy>
  <cp:revision>13</cp:revision>
  <cp:lastPrinted>2017-01-20T14:37:29Z</cp:lastPrinted>
  <dcterms:created xsi:type="dcterms:W3CDTF">2016-02-09T14:53:39Z</dcterms:created>
  <dcterms:modified xsi:type="dcterms:W3CDTF">2017-05-09T14:25:46Z</dcterms:modified>
</cp:coreProperties>
</file>