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1"/>
  </p:sldMasterIdLst>
  <p:notesMasterIdLst>
    <p:notesMasterId r:id="rId44"/>
  </p:notesMasterIdLst>
  <p:sldIdLst>
    <p:sldId id="256" r:id="rId2"/>
    <p:sldId id="307" r:id="rId3"/>
    <p:sldId id="326" r:id="rId4"/>
    <p:sldId id="327" r:id="rId5"/>
    <p:sldId id="328" r:id="rId6"/>
    <p:sldId id="329" r:id="rId7"/>
    <p:sldId id="330" r:id="rId8"/>
    <p:sldId id="306" r:id="rId9"/>
    <p:sldId id="308" r:id="rId10"/>
    <p:sldId id="309" r:id="rId11"/>
    <p:sldId id="310" r:id="rId12"/>
    <p:sldId id="311" r:id="rId13"/>
    <p:sldId id="312" r:id="rId14"/>
    <p:sldId id="314" r:id="rId15"/>
    <p:sldId id="315" r:id="rId16"/>
    <p:sldId id="316" r:id="rId17"/>
    <p:sldId id="317" r:id="rId18"/>
    <p:sldId id="277" r:id="rId19"/>
    <p:sldId id="279" r:id="rId20"/>
    <p:sldId id="299" r:id="rId21"/>
    <p:sldId id="289" r:id="rId22"/>
    <p:sldId id="290" r:id="rId23"/>
    <p:sldId id="287" r:id="rId24"/>
    <p:sldId id="288" r:id="rId25"/>
    <p:sldId id="303" r:id="rId26"/>
    <p:sldId id="297" r:id="rId27"/>
    <p:sldId id="339" r:id="rId28"/>
    <p:sldId id="338" r:id="rId29"/>
    <p:sldId id="340" r:id="rId30"/>
    <p:sldId id="334" r:id="rId31"/>
    <p:sldId id="335" r:id="rId32"/>
    <p:sldId id="291" r:id="rId33"/>
    <p:sldId id="294" r:id="rId34"/>
    <p:sldId id="295" r:id="rId35"/>
    <p:sldId id="296" r:id="rId36"/>
    <p:sldId id="336" r:id="rId37"/>
    <p:sldId id="304" r:id="rId38"/>
    <p:sldId id="341" r:id="rId39"/>
    <p:sldId id="331" r:id="rId40"/>
    <p:sldId id="332" r:id="rId41"/>
    <p:sldId id="333" r:id="rId42"/>
    <p:sldId id="30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94660"/>
  </p:normalViewPr>
  <p:slideViewPr>
    <p:cSldViewPr>
      <p:cViewPr varScale="1">
        <p:scale>
          <a:sx n="70" d="100"/>
          <a:sy n="70" d="100"/>
        </p:scale>
        <p:origin x="780" y="72"/>
      </p:cViewPr>
      <p:guideLst>
        <p:guide orient="horz" pos="2160"/>
        <p:guide pos="2880"/>
      </p:guideLst>
    </p:cSldViewPr>
  </p:slideViewPr>
  <p:notesTextViewPr>
    <p:cViewPr>
      <p:scale>
        <a:sx n="1" d="1"/>
        <a:sy n="1" d="1"/>
      </p:scale>
      <p:origin x="0" y="0"/>
    </p:cViewPr>
  </p:notesTextViewPr>
  <p:sorterViewPr>
    <p:cViewPr>
      <p:scale>
        <a:sx n="100" d="100"/>
        <a:sy n="100" d="100"/>
      </p:scale>
      <p:origin x="0" y="-53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9BF80-C183-4C9A-8875-19CA8C9B354A}"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1ED21E9E-B0BE-480D-A981-EFA6CC956452}">
      <dgm:prSet phldrT="[Text]" custT="1"/>
      <dgm:spPr/>
      <dgm:t>
        <a:bodyPr/>
        <a:lstStyle/>
        <a:p>
          <a:r>
            <a:rPr lang="en-GB" sz="1800" b="1" dirty="0" smtClean="0"/>
            <a:t>Bespoke Training</a:t>
          </a:r>
          <a:endParaRPr lang="en-GB" sz="1800" b="1" dirty="0"/>
        </a:p>
      </dgm:t>
    </dgm:pt>
    <dgm:pt modelId="{1CD8F2A9-08BB-4AB1-9953-EFBF3D82E68F}" type="parTrans" cxnId="{8D7A05BF-A046-49A6-8856-AF9D43ADF2DA}">
      <dgm:prSet/>
      <dgm:spPr/>
      <dgm:t>
        <a:bodyPr/>
        <a:lstStyle/>
        <a:p>
          <a:endParaRPr lang="en-GB"/>
        </a:p>
      </dgm:t>
    </dgm:pt>
    <dgm:pt modelId="{AE794562-B8A7-4368-933B-390E54757DF9}" type="sibTrans" cxnId="{8D7A05BF-A046-49A6-8856-AF9D43ADF2DA}">
      <dgm:prSet/>
      <dgm:spPr/>
      <dgm:t>
        <a:bodyPr/>
        <a:lstStyle/>
        <a:p>
          <a:endParaRPr lang="en-GB"/>
        </a:p>
      </dgm:t>
    </dgm:pt>
    <dgm:pt modelId="{32AC1C87-5EA2-45C7-A48A-93147D3FBBF0}">
      <dgm:prSet phldrT="[Text]" custT="1"/>
      <dgm:spPr/>
      <dgm:t>
        <a:bodyPr/>
        <a:lstStyle/>
        <a:p>
          <a:r>
            <a:rPr lang="en-GB" sz="1800" b="1" dirty="0" smtClean="0"/>
            <a:t>Practical Experience</a:t>
          </a:r>
          <a:endParaRPr lang="en-GB" sz="1800" b="1" dirty="0"/>
        </a:p>
      </dgm:t>
    </dgm:pt>
    <dgm:pt modelId="{C5166868-9D3E-4B91-9C42-BF17C471CA6D}" type="parTrans" cxnId="{FF00512F-5E65-4F1C-8F31-5A6FEFDC851F}">
      <dgm:prSet/>
      <dgm:spPr/>
      <dgm:t>
        <a:bodyPr/>
        <a:lstStyle/>
        <a:p>
          <a:endParaRPr lang="en-GB"/>
        </a:p>
      </dgm:t>
    </dgm:pt>
    <dgm:pt modelId="{7DF843CF-B2C4-4B65-AC7D-DEBC1D1A69F3}" type="sibTrans" cxnId="{FF00512F-5E65-4F1C-8F31-5A6FEFDC851F}">
      <dgm:prSet/>
      <dgm:spPr/>
      <dgm:t>
        <a:bodyPr/>
        <a:lstStyle/>
        <a:p>
          <a:endParaRPr lang="en-GB"/>
        </a:p>
      </dgm:t>
    </dgm:pt>
    <dgm:pt modelId="{B3DB0E78-A3BE-41B5-BC1E-08913CB1B5AF}">
      <dgm:prSet phldrT="[Text]" custT="1"/>
      <dgm:spPr/>
      <dgm:t>
        <a:bodyPr/>
        <a:lstStyle/>
        <a:p>
          <a:r>
            <a:rPr lang="en-GB" sz="1800" b="1" dirty="0" smtClean="0"/>
            <a:t>Exposure to experts</a:t>
          </a:r>
          <a:endParaRPr lang="en-GB" sz="1800" b="1" dirty="0"/>
        </a:p>
      </dgm:t>
    </dgm:pt>
    <dgm:pt modelId="{008B3A0E-C655-42A7-A4B1-605247BF47F6}" type="parTrans" cxnId="{71C700B9-C210-4997-BD4A-604AD577E320}">
      <dgm:prSet/>
      <dgm:spPr/>
      <dgm:t>
        <a:bodyPr/>
        <a:lstStyle/>
        <a:p>
          <a:endParaRPr lang="en-GB"/>
        </a:p>
      </dgm:t>
    </dgm:pt>
    <dgm:pt modelId="{309320BB-EC14-42A3-A472-92A2E221F68A}" type="sibTrans" cxnId="{71C700B9-C210-4997-BD4A-604AD577E320}">
      <dgm:prSet/>
      <dgm:spPr/>
      <dgm:t>
        <a:bodyPr/>
        <a:lstStyle/>
        <a:p>
          <a:endParaRPr lang="en-GB"/>
        </a:p>
      </dgm:t>
    </dgm:pt>
    <dgm:pt modelId="{314BB4AD-99D8-4ABB-9AB3-9D7DFF357BEC}">
      <dgm:prSet phldrT="[Text]" custT="1"/>
      <dgm:spPr/>
      <dgm:t>
        <a:bodyPr/>
        <a:lstStyle/>
        <a:p>
          <a:r>
            <a:rPr lang="en-GB" sz="1800" b="1" dirty="0" smtClean="0"/>
            <a:t>Mentoring</a:t>
          </a:r>
          <a:endParaRPr lang="en-GB" sz="1800" b="1" dirty="0"/>
        </a:p>
      </dgm:t>
    </dgm:pt>
    <dgm:pt modelId="{1A518D7B-A778-483C-92EB-78E4A8A8FBD2}" type="parTrans" cxnId="{FD5865E1-D19C-42A1-AAED-B9F7BB02DC0F}">
      <dgm:prSet/>
      <dgm:spPr/>
      <dgm:t>
        <a:bodyPr/>
        <a:lstStyle/>
        <a:p>
          <a:endParaRPr lang="en-GB"/>
        </a:p>
      </dgm:t>
    </dgm:pt>
    <dgm:pt modelId="{937B58C2-C978-414F-99F9-7AD62F5291C5}" type="sibTrans" cxnId="{FD5865E1-D19C-42A1-AAED-B9F7BB02DC0F}">
      <dgm:prSet/>
      <dgm:spPr/>
      <dgm:t>
        <a:bodyPr/>
        <a:lstStyle/>
        <a:p>
          <a:endParaRPr lang="en-GB"/>
        </a:p>
      </dgm:t>
    </dgm:pt>
    <dgm:pt modelId="{333DA772-D9BD-4498-8B93-E8E52606B602}" type="pres">
      <dgm:prSet presAssocID="{2C09BF80-C183-4C9A-8875-19CA8C9B354A}" presName="Name0" presStyleCnt="0">
        <dgm:presLayoutVars>
          <dgm:chMax val="7"/>
          <dgm:chPref val="7"/>
          <dgm:dir/>
          <dgm:animLvl val="lvl"/>
        </dgm:presLayoutVars>
      </dgm:prSet>
      <dgm:spPr/>
      <dgm:t>
        <a:bodyPr/>
        <a:lstStyle/>
        <a:p>
          <a:endParaRPr lang="en-GB"/>
        </a:p>
      </dgm:t>
    </dgm:pt>
    <dgm:pt modelId="{713C94FC-19D7-40FA-A0D4-BFB1C0C3155E}" type="pres">
      <dgm:prSet presAssocID="{1ED21E9E-B0BE-480D-A981-EFA6CC956452}" presName="Accent1" presStyleCnt="0"/>
      <dgm:spPr/>
    </dgm:pt>
    <dgm:pt modelId="{CEE5925E-5756-4DFC-B2B8-93A04FCCC4EF}" type="pres">
      <dgm:prSet presAssocID="{1ED21E9E-B0BE-480D-A981-EFA6CC956452}" presName="Accent" presStyleLbl="node1" presStyleIdx="0" presStyleCnt="4"/>
      <dgm:spPr/>
      <dgm:t>
        <a:bodyPr/>
        <a:lstStyle/>
        <a:p>
          <a:endParaRPr lang="en-GB"/>
        </a:p>
      </dgm:t>
    </dgm:pt>
    <dgm:pt modelId="{4FC392BB-5E30-4881-9B2E-A30AB3FA3A29}" type="pres">
      <dgm:prSet presAssocID="{1ED21E9E-B0BE-480D-A981-EFA6CC956452}" presName="Parent1" presStyleLbl="revTx" presStyleIdx="0" presStyleCnt="4">
        <dgm:presLayoutVars>
          <dgm:chMax val="1"/>
          <dgm:chPref val="1"/>
          <dgm:bulletEnabled val="1"/>
        </dgm:presLayoutVars>
      </dgm:prSet>
      <dgm:spPr/>
      <dgm:t>
        <a:bodyPr/>
        <a:lstStyle/>
        <a:p>
          <a:endParaRPr lang="en-GB"/>
        </a:p>
      </dgm:t>
    </dgm:pt>
    <dgm:pt modelId="{CADDBE1F-DE72-417D-8497-3D7167510C2B}" type="pres">
      <dgm:prSet presAssocID="{32AC1C87-5EA2-45C7-A48A-93147D3FBBF0}" presName="Accent2" presStyleCnt="0"/>
      <dgm:spPr/>
    </dgm:pt>
    <dgm:pt modelId="{6B2FC832-D126-4D99-8883-049FE304F214}" type="pres">
      <dgm:prSet presAssocID="{32AC1C87-5EA2-45C7-A48A-93147D3FBBF0}" presName="Accent" presStyleLbl="node1" presStyleIdx="1" presStyleCnt="4"/>
      <dgm:spPr/>
    </dgm:pt>
    <dgm:pt modelId="{717FC9AF-9FFB-4814-9B83-82D59DDBD169}" type="pres">
      <dgm:prSet presAssocID="{32AC1C87-5EA2-45C7-A48A-93147D3FBBF0}" presName="Parent2" presStyleLbl="revTx" presStyleIdx="1" presStyleCnt="4" custScaleX="125553">
        <dgm:presLayoutVars>
          <dgm:chMax val="1"/>
          <dgm:chPref val="1"/>
          <dgm:bulletEnabled val="1"/>
        </dgm:presLayoutVars>
      </dgm:prSet>
      <dgm:spPr/>
      <dgm:t>
        <a:bodyPr/>
        <a:lstStyle/>
        <a:p>
          <a:endParaRPr lang="en-GB"/>
        </a:p>
      </dgm:t>
    </dgm:pt>
    <dgm:pt modelId="{F8B31DBD-BDE9-4B3B-A673-D435D53FEE90}" type="pres">
      <dgm:prSet presAssocID="{B3DB0E78-A3BE-41B5-BC1E-08913CB1B5AF}" presName="Accent3" presStyleCnt="0"/>
      <dgm:spPr/>
    </dgm:pt>
    <dgm:pt modelId="{CBD9E8F1-5614-4980-BF93-F99007624C04}" type="pres">
      <dgm:prSet presAssocID="{B3DB0E78-A3BE-41B5-BC1E-08913CB1B5AF}" presName="Accent" presStyleLbl="node1" presStyleIdx="2" presStyleCnt="4"/>
      <dgm:spPr/>
    </dgm:pt>
    <dgm:pt modelId="{82B9A61F-07D1-417E-A8DD-56FCEE90160E}" type="pres">
      <dgm:prSet presAssocID="{B3DB0E78-A3BE-41B5-BC1E-08913CB1B5AF}" presName="Parent3" presStyleLbl="revTx" presStyleIdx="2" presStyleCnt="4" custScaleX="169932">
        <dgm:presLayoutVars>
          <dgm:chMax val="1"/>
          <dgm:chPref val="1"/>
          <dgm:bulletEnabled val="1"/>
        </dgm:presLayoutVars>
      </dgm:prSet>
      <dgm:spPr/>
      <dgm:t>
        <a:bodyPr/>
        <a:lstStyle/>
        <a:p>
          <a:endParaRPr lang="en-GB"/>
        </a:p>
      </dgm:t>
    </dgm:pt>
    <dgm:pt modelId="{F7AE5615-F5AB-42E2-8EBB-010C33547246}" type="pres">
      <dgm:prSet presAssocID="{314BB4AD-99D8-4ABB-9AB3-9D7DFF357BEC}" presName="Accent4" presStyleCnt="0"/>
      <dgm:spPr/>
    </dgm:pt>
    <dgm:pt modelId="{3077625D-1D75-48CA-9297-87422B464B92}" type="pres">
      <dgm:prSet presAssocID="{314BB4AD-99D8-4ABB-9AB3-9D7DFF357BEC}" presName="Accent" presStyleLbl="node1" presStyleIdx="3" presStyleCnt="4"/>
      <dgm:spPr/>
    </dgm:pt>
    <dgm:pt modelId="{91B74153-2648-45A4-9660-ED74D2986844}" type="pres">
      <dgm:prSet presAssocID="{314BB4AD-99D8-4ABB-9AB3-9D7DFF357BEC}" presName="Parent4" presStyleLbl="revTx" presStyleIdx="3" presStyleCnt="4" custScaleX="149254">
        <dgm:presLayoutVars>
          <dgm:chMax val="1"/>
          <dgm:chPref val="1"/>
          <dgm:bulletEnabled val="1"/>
        </dgm:presLayoutVars>
      </dgm:prSet>
      <dgm:spPr/>
      <dgm:t>
        <a:bodyPr/>
        <a:lstStyle/>
        <a:p>
          <a:endParaRPr lang="en-GB"/>
        </a:p>
      </dgm:t>
    </dgm:pt>
  </dgm:ptLst>
  <dgm:cxnLst>
    <dgm:cxn modelId="{27C22DDE-B601-4364-8FDC-79C27FD7E294}" type="presOf" srcId="{314BB4AD-99D8-4ABB-9AB3-9D7DFF357BEC}" destId="{91B74153-2648-45A4-9660-ED74D2986844}" srcOrd="0" destOrd="0" presId="urn:microsoft.com/office/officeart/2009/layout/CircleArrowProcess"/>
    <dgm:cxn modelId="{8D7A05BF-A046-49A6-8856-AF9D43ADF2DA}" srcId="{2C09BF80-C183-4C9A-8875-19CA8C9B354A}" destId="{1ED21E9E-B0BE-480D-A981-EFA6CC956452}" srcOrd="0" destOrd="0" parTransId="{1CD8F2A9-08BB-4AB1-9953-EFBF3D82E68F}" sibTransId="{AE794562-B8A7-4368-933B-390E54757DF9}"/>
    <dgm:cxn modelId="{50F2486D-2853-4E90-A15B-B6C97C952397}" type="presOf" srcId="{B3DB0E78-A3BE-41B5-BC1E-08913CB1B5AF}" destId="{82B9A61F-07D1-417E-A8DD-56FCEE90160E}" srcOrd="0" destOrd="0" presId="urn:microsoft.com/office/officeart/2009/layout/CircleArrowProcess"/>
    <dgm:cxn modelId="{FF00512F-5E65-4F1C-8F31-5A6FEFDC851F}" srcId="{2C09BF80-C183-4C9A-8875-19CA8C9B354A}" destId="{32AC1C87-5EA2-45C7-A48A-93147D3FBBF0}" srcOrd="1" destOrd="0" parTransId="{C5166868-9D3E-4B91-9C42-BF17C471CA6D}" sibTransId="{7DF843CF-B2C4-4B65-AC7D-DEBC1D1A69F3}"/>
    <dgm:cxn modelId="{957C39A5-C9FB-44E8-98FA-6104E24C82F6}" type="presOf" srcId="{2C09BF80-C183-4C9A-8875-19CA8C9B354A}" destId="{333DA772-D9BD-4498-8B93-E8E52606B602}" srcOrd="0" destOrd="0" presId="urn:microsoft.com/office/officeart/2009/layout/CircleArrowProcess"/>
    <dgm:cxn modelId="{AE32230E-9C4C-4DF6-B5DC-85289D3D3175}" type="presOf" srcId="{1ED21E9E-B0BE-480D-A981-EFA6CC956452}" destId="{4FC392BB-5E30-4881-9B2E-A30AB3FA3A29}" srcOrd="0" destOrd="0" presId="urn:microsoft.com/office/officeart/2009/layout/CircleArrowProcess"/>
    <dgm:cxn modelId="{FD5865E1-D19C-42A1-AAED-B9F7BB02DC0F}" srcId="{2C09BF80-C183-4C9A-8875-19CA8C9B354A}" destId="{314BB4AD-99D8-4ABB-9AB3-9D7DFF357BEC}" srcOrd="3" destOrd="0" parTransId="{1A518D7B-A778-483C-92EB-78E4A8A8FBD2}" sibTransId="{937B58C2-C978-414F-99F9-7AD62F5291C5}"/>
    <dgm:cxn modelId="{2B0D6D14-9FF2-41A7-9163-31E261CC1857}" type="presOf" srcId="{32AC1C87-5EA2-45C7-A48A-93147D3FBBF0}" destId="{717FC9AF-9FFB-4814-9B83-82D59DDBD169}" srcOrd="0" destOrd="0" presId="urn:microsoft.com/office/officeart/2009/layout/CircleArrowProcess"/>
    <dgm:cxn modelId="{71C700B9-C210-4997-BD4A-604AD577E320}" srcId="{2C09BF80-C183-4C9A-8875-19CA8C9B354A}" destId="{B3DB0E78-A3BE-41B5-BC1E-08913CB1B5AF}" srcOrd="2" destOrd="0" parTransId="{008B3A0E-C655-42A7-A4B1-605247BF47F6}" sibTransId="{309320BB-EC14-42A3-A472-92A2E221F68A}"/>
    <dgm:cxn modelId="{ED420F6E-8E23-4DCC-9E97-9E5B683F4C1E}" type="presParOf" srcId="{333DA772-D9BD-4498-8B93-E8E52606B602}" destId="{713C94FC-19D7-40FA-A0D4-BFB1C0C3155E}" srcOrd="0" destOrd="0" presId="urn:microsoft.com/office/officeart/2009/layout/CircleArrowProcess"/>
    <dgm:cxn modelId="{8CA5FBBA-BC87-4947-B313-9956E883D33F}" type="presParOf" srcId="{713C94FC-19D7-40FA-A0D4-BFB1C0C3155E}" destId="{CEE5925E-5756-4DFC-B2B8-93A04FCCC4EF}" srcOrd="0" destOrd="0" presId="urn:microsoft.com/office/officeart/2009/layout/CircleArrowProcess"/>
    <dgm:cxn modelId="{3A0B3653-041A-4FD2-9EC3-1CD01E47DF3F}" type="presParOf" srcId="{333DA772-D9BD-4498-8B93-E8E52606B602}" destId="{4FC392BB-5E30-4881-9B2E-A30AB3FA3A29}" srcOrd="1" destOrd="0" presId="urn:microsoft.com/office/officeart/2009/layout/CircleArrowProcess"/>
    <dgm:cxn modelId="{1847289C-7F5B-4E30-B26D-AADC34086D40}" type="presParOf" srcId="{333DA772-D9BD-4498-8B93-E8E52606B602}" destId="{CADDBE1F-DE72-417D-8497-3D7167510C2B}" srcOrd="2" destOrd="0" presId="urn:microsoft.com/office/officeart/2009/layout/CircleArrowProcess"/>
    <dgm:cxn modelId="{7450255C-F99D-46FA-8A49-172B11A5D030}" type="presParOf" srcId="{CADDBE1F-DE72-417D-8497-3D7167510C2B}" destId="{6B2FC832-D126-4D99-8883-049FE304F214}" srcOrd="0" destOrd="0" presId="urn:microsoft.com/office/officeart/2009/layout/CircleArrowProcess"/>
    <dgm:cxn modelId="{EDC5E931-E6D2-4B07-AC31-918463B78695}" type="presParOf" srcId="{333DA772-D9BD-4498-8B93-E8E52606B602}" destId="{717FC9AF-9FFB-4814-9B83-82D59DDBD169}" srcOrd="3" destOrd="0" presId="urn:microsoft.com/office/officeart/2009/layout/CircleArrowProcess"/>
    <dgm:cxn modelId="{C203621A-7F71-4735-8A66-DD4488DFA4E2}" type="presParOf" srcId="{333DA772-D9BD-4498-8B93-E8E52606B602}" destId="{F8B31DBD-BDE9-4B3B-A673-D435D53FEE90}" srcOrd="4" destOrd="0" presId="urn:microsoft.com/office/officeart/2009/layout/CircleArrowProcess"/>
    <dgm:cxn modelId="{E24C25E7-0197-4632-9C31-BA390E9B5115}" type="presParOf" srcId="{F8B31DBD-BDE9-4B3B-A673-D435D53FEE90}" destId="{CBD9E8F1-5614-4980-BF93-F99007624C04}" srcOrd="0" destOrd="0" presId="urn:microsoft.com/office/officeart/2009/layout/CircleArrowProcess"/>
    <dgm:cxn modelId="{265333DA-16BE-4E07-B85E-3DD3F52220F9}" type="presParOf" srcId="{333DA772-D9BD-4498-8B93-E8E52606B602}" destId="{82B9A61F-07D1-417E-A8DD-56FCEE90160E}" srcOrd="5" destOrd="0" presId="urn:microsoft.com/office/officeart/2009/layout/CircleArrowProcess"/>
    <dgm:cxn modelId="{26774323-BE0B-45F1-8342-D405E50B3EF1}" type="presParOf" srcId="{333DA772-D9BD-4498-8B93-E8E52606B602}" destId="{F7AE5615-F5AB-42E2-8EBB-010C33547246}" srcOrd="6" destOrd="0" presId="urn:microsoft.com/office/officeart/2009/layout/CircleArrowProcess"/>
    <dgm:cxn modelId="{279723C0-BFAC-4A53-972E-301A3E1BC9F2}" type="presParOf" srcId="{F7AE5615-F5AB-42E2-8EBB-010C33547246}" destId="{3077625D-1D75-48CA-9297-87422B464B92}" srcOrd="0" destOrd="0" presId="urn:microsoft.com/office/officeart/2009/layout/CircleArrowProcess"/>
    <dgm:cxn modelId="{A65E03F6-720F-4CFA-B2C8-B649C7BA0862}" type="presParOf" srcId="{333DA772-D9BD-4498-8B93-E8E52606B602}" destId="{91B74153-2648-45A4-9660-ED74D2986844}"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5925E-5756-4DFC-B2B8-93A04FCCC4EF}">
      <dsp:nvSpPr>
        <dsp:cNvPr id="0" name=""/>
        <dsp:cNvSpPr/>
      </dsp:nvSpPr>
      <dsp:spPr>
        <a:xfrm>
          <a:off x="3557349" y="0"/>
          <a:ext cx="1715886" cy="171606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C392BB-5E30-4881-9B2E-A30AB3FA3A29}">
      <dsp:nvSpPr>
        <dsp:cNvPr id="0" name=""/>
        <dsp:cNvSpPr/>
      </dsp:nvSpPr>
      <dsp:spPr>
        <a:xfrm>
          <a:off x="3936189" y="621167"/>
          <a:ext cx="957561" cy="478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smtClean="0"/>
            <a:t>Bespoke Training</a:t>
          </a:r>
          <a:endParaRPr lang="en-GB" sz="1800" b="1" kern="1200" dirty="0"/>
        </a:p>
      </dsp:txBody>
      <dsp:txXfrm>
        <a:off x="3936189" y="621167"/>
        <a:ext cx="957561" cy="478731"/>
      </dsp:txXfrm>
    </dsp:sp>
    <dsp:sp modelId="{6B2FC832-D126-4D99-8883-049FE304F214}">
      <dsp:nvSpPr>
        <dsp:cNvPr id="0" name=""/>
        <dsp:cNvSpPr/>
      </dsp:nvSpPr>
      <dsp:spPr>
        <a:xfrm>
          <a:off x="3080660" y="986132"/>
          <a:ext cx="1715886" cy="171606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7FC9AF-9FFB-4814-9B83-82D59DDBD169}">
      <dsp:nvSpPr>
        <dsp:cNvPr id="0" name=""/>
        <dsp:cNvSpPr/>
      </dsp:nvSpPr>
      <dsp:spPr>
        <a:xfrm>
          <a:off x="3335226" y="1609120"/>
          <a:ext cx="1202247" cy="478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smtClean="0"/>
            <a:t>Practical Experience</a:t>
          </a:r>
          <a:endParaRPr lang="en-GB" sz="1800" b="1" kern="1200" dirty="0"/>
        </a:p>
      </dsp:txBody>
      <dsp:txXfrm>
        <a:off x="3335226" y="1609120"/>
        <a:ext cx="1202247" cy="478731"/>
      </dsp:txXfrm>
    </dsp:sp>
    <dsp:sp modelId="{CBD9E8F1-5614-4980-BF93-F99007624C04}">
      <dsp:nvSpPr>
        <dsp:cNvPr id="0" name=""/>
        <dsp:cNvSpPr/>
      </dsp:nvSpPr>
      <dsp:spPr>
        <a:xfrm>
          <a:off x="3557349" y="1975904"/>
          <a:ext cx="1715886" cy="1716061"/>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B9A61F-07D1-417E-A8DD-56FCEE90160E}">
      <dsp:nvSpPr>
        <dsp:cNvPr id="0" name=""/>
        <dsp:cNvSpPr/>
      </dsp:nvSpPr>
      <dsp:spPr>
        <a:xfrm>
          <a:off x="3601368" y="2597072"/>
          <a:ext cx="1627203" cy="478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smtClean="0"/>
            <a:t>Exposure to experts</a:t>
          </a:r>
          <a:endParaRPr lang="en-GB" sz="1800" b="1" kern="1200" dirty="0"/>
        </a:p>
      </dsp:txBody>
      <dsp:txXfrm>
        <a:off x="3601368" y="2597072"/>
        <a:ext cx="1627203" cy="478731"/>
      </dsp:txXfrm>
    </dsp:sp>
    <dsp:sp modelId="{3077625D-1D75-48CA-9297-87422B464B92}">
      <dsp:nvSpPr>
        <dsp:cNvPr id="0" name=""/>
        <dsp:cNvSpPr/>
      </dsp:nvSpPr>
      <dsp:spPr>
        <a:xfrm>
          <a:off x="3202970" y="3075803"/>
          <a:ext cx="1474162" cy="1474875"/>
        </a:xfrm>
        <a:prstGeom prst="blockArc">
          <a:avLst>
            <a:gd name="adj1" fmla="val 0"/>
            <a:gd name="adj2" fmla="val 18900000"/>
            <a:gd name="adj3" fmla="val 1274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74153-2648-45A4-9660-ED74D2986844}">
      <dsp:nvSpPr>
        <dsp:cNvPr id="0" name=""/>
        <dsp:cNvSpPr/>
      </dsp:nvSpPr>
      <dsp:spPr>
        <a:xfrm>
          <a:off x="3221750" y="3585024"/>
          <a:ext cx="1429199" cy="478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smtClean="0"/>
            <a:t>Mentoring</a:t>
          </a:r>
          <a:endParaRPr lang="en-GB" sz="1800" b="1" kern="1200" dirty="0"/>
        </a:p>
      </dsp:txBody>
      <dsp:txXfrm>
        <a:off x="3221750" y="3585024"/>
        <a:ext cx="1429199" cy="47873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855CE-59E3-412E-9F91-94BDBED7E8E5}" type="datetimeFigureOut">
              <a:rPr lang="en-GB" smtClean="0"/>
              <a:t>17/01/2018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7DD20B-4C05-4BC5-8428-E2556AAC14C7}" type="slidenum">
              <a:rPr lang="en-GB" smtClean="0"/>
              <a:t>‹#›</a:t>
            </a:fld>
            <a:endParaRPr lang="en-GB"/>
          </a:p>
        </p:txBody>
      </p:sp>
    </p:spTree>
    <p:extLst>
      <p:ext uri="{BB962C8B-B14F-4D97-AF65-F5344CB8AC3E}">
        <p14:creationId xmlns:p14="http://schemas.microsoft.com/office/powerpoint/2010/main" val="423901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43000" y="685800"/>
            <a:ext cx="4572000" cy="3429000"/>
          </a:xfrm>
          <a:ln/>
        </p:spPr>
      </p:sp>
      <p:sp>
        <p:nvSpPr>
          <p:cNvPr id="56322" name="Rectangle 3"/>
          <p:cNvSpPr>
            <a:spLocks noGrp="1" noChangeArrowheads="1"/>
          </p:cNvSpPr>
          <p:nvPr>
            <p:ph type="body" idx="1"/>
          </p:nvPr>
        </p:nvSpPr>
        <p:spPr>
          <a:noFill/>
          <a:ln/>
        </p:spPr>
        <p:txBody>
          <a:bodyPr/>
          <a:lstStyle/>
          <a:p>
            <a:r>
              <a:rPr lang="en-GB" dirty="0" smtClean="0">
                <a:latin typeface="Times" pitchFamily="18" charset="0"/>
                <a:ea typeface="ＭＳ Ｐゴシック"/>
                <a:cs typeface="ＭＳ Ｐゴシック"/>
              </a:rPr>
              <a:t>(1)  "to assess any barriers to academic training associated with recent changes in clinical career structure."</a:t>
            </a:r>
          </a:p>
          <a:p>
            <a:r>
              <a:rPr lang="en-GB" dirty="0" smtClean="0">
                <a:latin typeface="Times" pitchFamily="18" charset="0"/>
                <a:ea typeface="ＭＳ Ｐゴシック"/>
                <a:cs typeface="ＭＳ Ｐゴシック"/>
              </a:rPr>
              <a:t>(2)  "to develop constructive suggestions for developing career pathways for trainees in academic medicine."</a:t>
            </a:r>
          </a:p>
          <a:p>
            <a:endParaRPr lang="en-GB" dirty="0" smtClean="0">
              <a:latin typeface="Times" pitchFamily="18" charset="0"/>
              <a:ea typeface="ＭＳ Ｐゴシック"/>
              <a:cs typeface="ＭＳ Ｐゴシック"/>
            </a:endParaRPr>
          </a:p>
        </p:txBody>
      </p:sp>
    </p:spTree>
    <p:extLst>
      <p:ext uri="{BB962C8B-B14F-4D97-AF65-F5344CB8AC3E}">
        <p14:creationId xmlns:p14="http://schemas.microsoft.com/office/powerpoint/2010/main" val="1625361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53E288-385D-4423-96A1-3DC02411C840}" type="slidenum">
              <a:rPr lang="en-GB" smtClean="0"/>
              <a:t>33</a:t>
            </a:fld>
            <a:endParaRPr lang="en-GB"/>
          </a:p>
        </p:txBody>
      </p:sp>
    </p:spTree>
    <p:extLst>
      <p:ext uri="{BB962C8B-B14F-4D97-AF65-F5344CB8AC3E}">
        <p14:creationId xmlns:p14="http://schemas.microsoft.com/office/powerpoint/2010/main" val="2839379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C9558F-C46F-4F16-8B04-E2B3770D6543}"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61952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C9558F-C46F-4F16-8B04-E2B3770D6543}"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84521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attract</a:t>
            </a:r>
            <a:r>
              <a:rPr lang="en-US" baseline="0" dirty="0" smtClean="0"/>
              <a:t> the best clinicians you need a culture of research and innovation. Being known for research = higher </a:t>
            </a:r>
            <a:r>
              <a:rPr lang="en-US" baseline="0" dirty="0" err="1" smtClean="0"/>
              <a:t>calibre</a:t>
            </a:r>
            <a:r>
              <a:rPr lang="en-US" baseline="0" dirty="0" smtClean="0"/>
              <a:t> of candidate. Can also affect the reputation of a trust locally, nationally and internationally </a:t>
            </a:r>
            <a:endParaRPr lang="en-US" dirty="0"/>
          </a:p>
        </p:txBody>
      </p:sp>
      <p:sp>
        <p:nvSpPr>
          <p:cNvPr id="4" name="Slide Number Placeholder 3"/>
          <p:cNvSpPr>
            <a:spLocks noGrp="1"/>
          </p:cNvSpPr>
          <p:nvPr>
            <p:ph type="sldNum" sz="quarter" idx="10"/>
          </p:nvPr>
        </p:nvSpPr>
        <p:spPr/>
        <p:txBody>
          <a:bodyPr/>
          <a:lstStyle/>
          <a:p>
            <a:fld id="{6AC15770-DA4A-7041-A48D-31C446D89B53}" type="slidenum">
              <a:rPr lang="en-US" smtClean="0"/>
              <a:t>9</a:t>
            </a:fld>
            <a:endParaRPr lang="en-US"/>
          </a:p>
        </p:txBody>
      </p:sp>
    </p:spTree>
    <p:extLst>
      <p:ext uri="{BB962C8B-B14F-4D97-AF65-F5344CB8AC3E}">
        <p14:creationId xmlns:p14="http://schemas.microsoft.com/office/powerpoint/2010/main" val="17086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Cats work in third sector provision</a:t>
            </a:r>
            <a:endParaRPr lang="en-US" dirty="0"/>
          </a:p>
        </p:txBody>
      </p:sp>
      <p:sp>
        <p:nvSpPr>
          <p:cNvPr id="4" name="Slide Number Placeholder 3"/>
          <p:cNvSpPr>
            <a:spLocks noGrp="1"/>
          </p:cNvSpPr>
          <p:nvPr>
            <p:ph type="sldNum" sz="quarter" idx="10"/>
          </p:nvPr>
        </p:nvSpPr>
        <p:spPr/>
        <p:txBody>
          <a:bodyPr/>
          <a:lstStyle/>
          <a:p>
            <a:fld id="{6AC15770-DA4A-7041-A48D-31C446D89B53}" type="slidenum">
              <a:rPr lang="en-US" smtClean="0"/>
              <a:t>11</a:t>
            </a:fld>
            <a:endParaRPr lang="en-US"/>
          </a:p>
        </p:txBody>
      </p:sp>
    </p:spTree>
    <p:extLst>
      <p:ext uri="{BB962C8B-B14F-4D97-AF65-F5344CB8AC3E}">
        <p14:creationId xmlns:p14="http://schemas.microsoft.com/office/powerpoint/2010/main" val="332987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Applications are invited from clinicians in the East Midlands area (Lincoln, Leicester, Northampton, Derby and Nottingham) who have completed a </a:t>
            </a:r>
            <a:r>
              <a:rPr lang="en-GB" b="1" dirty="0" smtClean="0"/>
              <a:t>master degree or equivalent postgraduate qualification</a:t>
            </a:r>
            <a:r>
              <a:rPr lang="en-GB" dirty="0" smtClean="0"/>
              <a:t> and are looking to further develop their clinical academic. </a:t>
            </a:r>
          </a:p>
          <a:p>
            <a:endParaRPr lang="en-GB" dirty="0"/>
          </a:p>
        </p:txBody>
      </p:sp>
      <p:sp>
        <p:nvSpPr>
          <p:cNvPr id="4" name="Slide Number Placeholder 3"/>
          <p:cNvSpPr>
            <a:spLocks noGrp="1"/>
          </p:cNvSpPr>
          <p:nvPr>
            <p:ph type="sldNum" sz="quarter" idx="10"/>
          </p:nvPr>
        </p:nvSpPr>
        <p:spPr/>
        <p:txBody>
          <a:bodyPr/>
          <a:lstStyle/>
          <a:p>
            <a:fld id="{F453E288-385D-4423-96A1-3DC02411C840}" type="slidenum">
              <a:rPr lang="en-GB" smtClean="0"/>
              <a:t>21</a:t>
            </a:fld>
            <a:endParaRPr lang="en-GB"/>
          </a:p>
        </p:txBody>
      </p:sp>
    </p:spTree>
    <p:extLst>
      <p:ext uri="{BB962C8B-B14F-4D97-AF65-F5344CB8AC3E}">
        <p14:creationId xmlns:p14="http://schemas.microsoft.com/office/powerpoint/2010/main" val="2016627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Applications are invited from clinicians in the East Midlands area (Lincoln, Leicester, Northampton, Derby and Nottingham) who have completed a </a:t>
            </a:r>
            <a:r>
              <a:rPr lang="en-GB" b="1" dirty="0" smtClean="0"/>
              <a:t>master degree or equivalent postgraduate qualification</a:t>
            </a:r>
            <a:r>
              <a:rPr lang="en-GB" dirty="0" smtClean="0"/>
              <a:t> and are looking to further develop their clinical academic. </a:t>
            </a:r>
          </a:p>
          <a:p>
            <a:endParaRPr lang="en-GB" dirty="0"/>
          </a:p>
        </p:txBody>
      </p:sp>
      <p:sp>
        <p:nvSpPr>
          <p:cNvPr id="4" name="Slide Number Placeholder 3"/>
          <p:cNvSpPr>
            <a:spLocks noGrp="1"/>
          </p:cNvSpPr>
          <p:nvPr>
            <p:ph type="sldNum" sz="quarter" idx="10"/>
          </p:nvPr>
        </p:nvSpPr>
        <p:spPr/>
        <p:txBody>
          <a:bodyPr/>
          <a:lstStyle/>
          <a:p>
            <a:fld id="{F453E288-385D-4423-96A1-3DC02411C840}" type="slidenum">
              <a:rPr lang="en-GB" smtClean="0"/>
              <a:t>22</a:t>
            </a:fld>
            <a:endParaRPr lang="en-GB"/>
          </a:p>
        </p:txBody>
      </p:sp>
    </p:spTree>
    <p:extLst>
      <p:ext uri="{BB962C8B-B14F-4D97-AF65-F5344CB8AC3E}">
        <p14:creationId xmlns:p14="http://schemas.microsoft.com/office/powerpoint/2010/main" val="2410423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 only available on funded route after been in practice a minimum</a:t>
            </a:r>
            <a:r>
              <a:rPr lang="en-GB" baseline="0" dirty="0" smtClean="0"/>
              <a:t> of 1 year.</a:t>
            </a:r>
            <a:endParaRPr lang="en-GB" dirty="0"/>
          </a:p>
        </p:txBody>
      </p:sp>
      <p:sp>
        <p:nvSpPr>
          <p:cNvPr id="4" name="Slide Number Placeholder 3"/>
          <p:cNvSpPr>
            <a:spLocks noGrp="1"/>
          </p:cNvSpPr>
          <p:nvPr>
            <p:ph type="sldNum" sz="quarter" idx="10"/>
          </p:nvPr>
        </p:nvSpPr>
        <p:spPr/>
        <p:txBody>
          <a:bodyPr/>
          <a:lstStyle/>
          <a:p>
            <a:fld id="{D44CF692-28F6-4D6B-B77E-7973E8B82973}" type="slidenum">
              <a:rPr lang="en-GB" smtClean="0"/>
              <a:t>26</a:t>
            </a:fld>
            <a:endParaRPr lang="en-GB"/>
          </a:p>
        </p:txBody>
      </p:sp>
    </p:spTree>
    <p:extLst>
      <p:ext uri="{BB962C8B-B14F-4D97-AF65-F5344CB8AC3E}">
        <p14:creationId xmlns:p14="http://schemas.microsoft.com/office/powerpoint/2010/main" val="196409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963D765-2E9A-4F69-AF27-DC32B6ACDF5D}" type="slidenum">
              <a:rPr lang="en-GB">
                <a:latin typeface="Arial" pitchFamily="34" charset="0"/>
              </a:rPr>
              <a:pPr eaLnBrk="1" hangingPunct="1"/>
              <a:t>30</a:t>
            </a:fld>
            <a:endParaRPr lang="en-GB">
              <a:latin typeface="Arial" pitchFamily="34" charset="0"/>
            </a:endParaRPr>
          </a:p>
        </p:txBody>
      </p:sp>
      <p:sp>
        <p:nvSpPr>
          <p:cNvPr id="26627" name="Rectangle 2"/>
          <p:cNvSpPr>
            <a:spLocks noGrp="1" noRot="1" noChangeAspect="1" noChangeArrowheads="1" noTextEdit="1"/>
          </p:cNvSpPr>
          <p:nvPr>
            <p:ph type="sldImg"/>
          </p:nvPr>
        </p:nvSpPr>
        <p:spPr>
          <a:xfrm>
            <a:off x="917575" y="744538"/>
            <a:ext cx="4962525" cy="3722687"/>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583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1057FD8-71BF-46E5-816E-3BA2870B68E3}" type="slidenum">
              <a:rPr lang="en-GB">
                <a:latin typeface="Arial" pitchFamily="34" charset="0"/>
              </a:rPr>
              <a:pPr eaLnBrk="1" hangingPunct="1"/>
              <a:t>31</a:t>
            </a:fld>
            <a:endParaRPr lang="en-GB">
              <a:latin typeface="Arial" pitchFamily="34" charset="0"/>
            </a:endParaRPr>
          </a:p>
        </p:txBody>
      </p:sp>
      <p:sp>
        <p:nvSpPr>
          <p:cNvPr id="28675" name="Rectangle 7"/>
          <p:cNvSpPr txBox="1">
            <a:spLocks noGrp="1"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889000" eaLnBrk="0" hangingPunct="0">
              <a:defRPr>
                <a:solidFill>
                  <a:schemeClr val="tx1"/>
                </a:solidFill>
                <a:latin typeface="Verdana" pitchFamily="34" charset="0"/>
              </a:defRPr>
            </a:lvl1pPr>
            <a:lvl2pPr marL="742950" indent="-285750" defTabSz="889000" eaLnBrk="0" hangingPunct="0">
              <a:defRPr>
                <a:solidFill>
                  <a:schemeClr val="tx1"/>
                </a:solidFill>
                <a:latin typeface="Verdana" pitchFamily="34" charset="0"/>
              </a:defRPr>
            </a:lvl2pPr>
            <a:lvl3pPr marL="1143000" indent="-228600" defTabSz="889000" eaLnBrk="0" hangingPunct="0">
              <a:defRPr>
                <a:solidFill>
                  <a:schemeClr val="tx1"/>
                </a:solidFill>
                <a:latin typeface="Verdana" pitchFamily="34" charset="0"/>
              </a:defRPr>
            </a:lvl3pPr>
            <a:lvl4pPr marL="1600200" indent="-228600" defTabSz="889000" eaLnBrk="0" hangingPunct="0">
              <a:defRPr>
                <a:solidFill>
                  <a:schemeClr val="tx1"/>
                </a:solidFill>
                <a:latin typeface="Verdana" pitchFamily="34" charset="0"/>
              </a:defRPr>
            </a:lvl4pPr>
            <a:lvl5pPr marL="2057400" indent="-228600" defTabSz="889000" eaLnBrk="0" hangingPunct="0">
              <a:defRPr>
                <a:solidFill>
                  <a:schemeClr val="tx1"/>
                </a:solidFill>
                <a:latin typeface="Verdana" pitchFamily="34" charset="0"/>
              </a:defRPr>
            </a:lvl5pPr>
            <a:lvl6pPr marL="2514600" indent="-228600" defTabSz="889000" eaLnBrk="0" fontAlgn="base" hangingPunct="0">
              <a:spcBef>
                <a:spcPct val="0"/>
              </a:spcBef>
              <a:spcAft>
                <a:spcPct val="0"/>
              </a:spcAft>
              <a:defRPr>
                <a:solidFill>
                  <a:schemeClr val="tx1"/>
                </a:solidFill>
                <a:latin typeface="Verdana" pitchFamily="34" charset="0"/>
              </a:defRPr>
            </a:lvl6pPr>
            <a:lvl7pPr marL="2971800" indent="-228600" defTabSz="889000" eaLnBrk="0" fontAlgn="base" hangingPunct="0">
              <a:spcBef>
                <a:spcPct val="0"/>
              </a:spcBef>
              <a:spcAft>
                <a:spcPct val="0"/>
              </a:spcAft>
              <a:defRPr>
                <a:solidFill>
                  <a:schemeClr val="tx1"/>
                </a:solidFill>
                <a:latin typeface="Verdana" pitchFamily="34" charset="0"/>
              </a:defRPr>
            </a:lvl7pPr>
            <a:lvl8pPr marL="3429000" indent="-228600" defTabSz="889000" eaLnBrk="0" fontAlgn="base" hangingPunct="0">
              <a:spcBef>
                <a:spcPct val="0"/>
              </a:spcBef>
              <a:spcAft>
                <a:spcPct val="0"/>
              </a:spcAft>
              <a:defRPr>
                <a:solidFill>
                  <a:schemeClr val="tx1"/>
                </a:solidFill>
                <a:latin typeface="Verdana" pitchFamily="34" charset="0"/>
              </a:defRPr>
            </a:lvl8pPr>
            <a:lvl9pPr marL="3886200" indent="-228600" defTabSz="889000" eaLnBrk="0" fontAlgn="base" hangingPunct="0">
              <a:spcBef>
                <a:spcPct val="0"/>
              </a:spcBef>
              <a:spcAft>
                <a:spcPct val="0"/>
              </a:spcAft>
              <a:defRPr>
                <a:solidFill>
                  <a:schemeClr val="tx1"/>
                </a:solidFill>
                <a:latin typeface="Verdana" pitchFamily="34" charset="0"/>
              </a:defRPr>
            </a:lvl9pPr>
          </a:lstStyle>
          <a:p>
            <a:pPr algn="r" eaLnBrk="1" hangingPunct="1"/>
            <a:fld id="{7DDAEABA-425D-4701-8D38-5E1BBEB9D21C}" type="slidenum">
              <a:rPr lang="en-US" sz="1200">
                <a:latin typeface="Calibri" pitchFamily="34" charset="0"/>
                <a:cs typeface="Arial" pitchFamily="34" charset="0"/>
              </a:rPr>
              <a:pPr algn="r" eaLnBrk="1" hangingPunct="1"/>
              <a:t>31</a:t>
            </a:fld>
            <a:endParaRPr lang="en-US" sz="1200">
              <a:latin typeface="Calibri" pitchFamily="34" charset="0"/>
              <a:cs typeface="Arial" pitchFamily="34" charset="0"/>
            </a:endParaRPr>
          </a:p>
        </p:txBody>
      </p:sp>
      <p:sp>
        <p:nvSpPr>
          <p:cNvPr id="28676" name="Slide Image Placeholder 1"/>
          <p:cNvSpPr>
            <a:spLocks noGrp="1" noRot="1" noChangeAspect="1" noTextEdit="1"/>
          </p:cNvSpPr>
          <p:nvPr>
            <p:ph type="sldImg"/>
          </p:nvPr>
        </p:nvSpPr>
        <p:spPr>
          <a:xfrm>
            <a:off x="917575" y="744538"/>
            <a:ext cx="4962525" cy="3722687"/>
          </a:xfrm>
          <a:ln/>
        </p:spPr>
      </p:sp>
      <p:sp>
        <p:nvSpPr>
          <p:cNvPr id="28677" name="Notes Placeholder 2"/>
          <p:cNvSpPr>
            <a:spLocks noGrp="1"/>
          </p:cNvSpPr>
          <p:nvPr>
            <p:ph type="body" idx="1"/>
          </p:nvPr>
        </p:nvSpPr>
        <p:spPr>
          <a:xfrm>
            <a:off x="679768" y="4716877"/>
            <a:ext cx="5438140" cy="4465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90" tIns="44445" rIns="88890" bIns="44445"/>
          <a:lstStyle/>
          <a:p>
            <a:pPr eaLnBrk="1" hangingPunct="1">
              <a:spcBef>
                <a:spcPct val="0"/>
              </a:spcBef>
            </a:pPr>
            <a:endParaRPr lang="en-US" smtClean="0"/>
          </a:p>
        </p:txBody>
      </p:sp>
      <p:sp>
        <p:nvSpPr>
          <p:cNvPr id="28678" name="Slide Number Placeholder 3"/>
          <p:cNvSpPr txBox="1">
            <a:spLocks noGrp="1"/>
          </p:cNvSpPr>
          <p:nvPr/>
        </p:nvSpPr>
        <p:spPr bwMode="auto">
          <a:xfrm>
            <a:off x="3848869" y="9428583"/>
            <a:ext cx="2947233"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90" tIns="44445" rIns="88890" bIns="44445" anchor="b"/>
          <a:lstStyle>
            <a:lvl1pPr defTabSz="887413" eaLnBrk="0" hangingPunct="0">
              <a:defRPr>
                <a:solidFill>
                  <a:schemeClr val="tx1"/>
                </a:solidFill>
                <a:latin typeface="Verdana" pitchFamily="34" charset="0"/>
              </a:defRPr>
            </a:lvl1pPr>
            <a:lvl2pPr marL="742950" indent="-285750" defTabSz="887413" eaLnBrk="0" hangingPunct="0">
              <a:defRPr>
                <a:solidFill>
                  <a:schemeClr val="tx1"/>
                </a:solidFill>
                <a:latin typeface="Verdana" pitchFamily="34" charset="0"/>
              </a:defRPr>
            </a:lvl2pPr>
            <a:lvl3pPr marL="1143000" indent="-228600" defTabSz="887413" eaLnBrk="0" hangingPunct="0">
              <a:defRPr>
                <a:solidFill>
                  <a:schemeClr val="tx1"/>
                </a:solidFill>
                <a:latin typeface="Verdana" pitchFamily="34" charset="0"/>
              </a:defRPr>
            </a:lvl3pPr>
            <a:lvl4pPr marL="1600200" indent="-228600" defTabSz="887413" eaLnBrk="0" hangingPunct="0">
              <a:defRPr>
                <a:solidFill>
                  <a:schemeClr val="tx1"/>
                </a:solidFill>
                <a:latin typeface="Verdana" pitchFamily="34" charset="0"/>
              </a:defRPr>
            </a:lvl4pPr>
            <a:lvl5pPr marL="2057400" indent="-228600" defTabSz="887413" eaLnBrk="0" hangingPunct="0">
              <a:defRPr>
                <a:solidFill>
                  <a:schemeClr val="tx1"/>
                </a:solidFill>
                <a:latin typeface="Verdana" pitchFamily="34" charset="0"/>
              </a:defRPr>
            </a:lvl5pPr>
            <a:lvl6pPr marL="2514600" indent="-228600" defTabSz="887413" eaLnBrk="0" fontAlgn="base" hangingPunct="0">
              <a:spcBef>
                <a:spcPct val="0"/>
              </a:spcBef>
              <a:spcAft>
                <a:spcPct val="0"/>
              </a:spcAft>
              <a:defRPr>
                <a:solidFill>
                  <a:schemeClr val="tx1"/>
                </a:solidFill>
                <a:latin typeface="Verdana" pitchFamily="34" charset="0"/>
              </a:defRPr>
            </a:lvl6pPr>
            <a:lvl7pPr marL="2971800" indent="-228600" defTabSz="887413" eaLnBrk="0" fontAlgn="base" hangingPunct="0">
              <a:spcBef>
                <a:spcPct val="0"/>
              </a:spcBef>
              <a:spcAft>
                <a:spcPct val="0"/>
              </a:spcAft>
              <a:defRPr>
                <a:solidFill>
                  <a:schemeClr val="tx1"/>
                </a:solidFill>
                <a:latin typeface="Verdana" pitchFamily="34" charset="0"/>
              </a:defRPr>
            </a:lvl7pPr>
            <a:lvl8pPr marL="3429000" indent="-228600" defTabSz="887413" eaLnBrk="0" fontAlgn="base" hangingPunct="0">
              <a:spcBef>
                <a:spcPct val="0"/>
              </a:spcBef>
              <a:spcAft>
                <a:spcPct val="0"/>
              </a:spcAft>
              <a:defRPr>
                <a:solidFill>
                  <a:schemeClr val="tx1"/>
                </a:solidFill>
                <a:latin typeface="Verdana" pitchFamily="34" charset="0"/>
              </a:defRPr>
            </a:lvl8pPr>
            <a:lvl9pPr marL="3886200" indent="-228600" defTabSz="887413" eaLnBrk="0" fontAlgn="base" hangingPunct="0">
              <a:spcBef>
                <a:spcPct val="0"/>
              </a:spcBef>
              <a:spcAft>
                <a:spcPct val="0"/>
              </a:spcAft>
              <a:defRPr>
                <a:solidFill>
                  <a:schemeClr val="tx1"/>
                </a:solidFill>
                <a:latin typeface="Verdana" pitchFamily="34" charset="0"/>
              </a:defRPr>
            </a:lvl9pPr>
          </a:lstStyle>
          <a:p>
            <a:pPr algn="r"/>
            <a:fld id="{A0BA7A4E-8D58-46A5-B389-D3F3B7FFE22C}" type="slidenum">
              <a:rPr lang="en-GB" sz="1200">
                <a:latin typeface="Lucida Grande"/>
                <a:cs typeface="Arial" pitchFamily="34" charset="0"/>
              </a:rPr>
              <a:pPr algn="r"/>
              <a:t>31</a:t>
            </a:fld>
            <a:endParaRPr lang="en-GB" sz="1200">
              <a:latin typeface="Lucida Grande"/>
              <a:cs typeface="Arial" pitchFamily="34" charset="0"/>
            </a:endParaRPr>
          </a:p>
        </p:txBody>
      </p:sp>
    </p:spTree>
    <p:extLst>
      <p:ext uri="{BB962C8B-B14F-4D97-AF65-F5344CB8AC3E}">
        <p14:creationId xmlns:p14="http://schemas.microsoft.com/office/powerpoint/2010/main" val="2296215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Silver Scholars will be integrated into the new Faculty of Health Sciences Centre for Doctoral Training in Rehabilitation and Healthcare Research (CDT RHR) [http://www.nottingham.ac.uk/medicine/study/cdt-rhr/index.aspx], directed by Professor Logan. The CDTRHR is physically based within the Division of Rehabilitation and Ageing within a large teaching hospital.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453E288-385D-4423-96A1-3DC02411C840}" type="slidenum">
              <a:rPr lang="en-GB" smtClean="0"/>
              <a:t>32</a:t>
            </a:fld>
            <a:endParaRPr lang="en-GB"/>
          </a:p>
        </p:txBody>
      </p:sp>
    </p:spTree>
    <p:extLst>
      <p:ext uri="{BB962C8B-B14F-4D97-AF65-F5344CB8AC3E}">
        <p14:creationId xmlns:p14="http://schemas.microsoft.com/office/powerpoint/2010/main" val="208236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33010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7988CC-0318-4D76-B7D0-42D2B10A96E3}" type="datetimeFigureOut">
              <a:rPr lang="en-GB" smtClean="0"/>
              <a:t>17/01/2018</a:t>
            </a:fld>
            <a:endParaRPr lang="en-GB"/>
          </a:p>
        </p:txBody>
      </p:sp>
      <p:sp>
        <p:nvSpPr>
          <p:cNvPr id="6" name="Footer Placeholder 5"/>
          <p:cNvSpPr>
            <a:spLocks noGrp="1"/>
          </p:cNvSpPr>
          <p:nvPr>
            <p:ph type="ftr" sz="quarter" idx="11"/>
          </p:nvPr>
        </p:nvSpPr>
        <p:spPr>
          <a:xfrm>
            <a:off x="917678" y="6181344"/>
            <a:ext cx="5337278" cy="365125"/>
          </a:xfrm>
        </p:spPr>
        <p:txBody>
          <a:bodyPr/>
          <a:lstStyle/>
          <a:p>
            <a:endParaRPr lang="en-GB"/>
          </a:p>
        </p:txBody>
      </p:sp>
      <p:sp>
        <p:nvSpPr>
          <p:cNvPr id="7" name="Slide Number Placeholder 6"/>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52249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142028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2812697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585391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3627776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213983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3790385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156857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227230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7988CC-0318-4D76-B7D0-42D2B10A96E3}" type="datetimeFigureOut">
              <a:rPr lang="en-GB" smtClean="0"/>
              <a:t>17/01/2018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230376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7988CC-0318-4D76-B7D0-42D2B10A96E3}" type="datetimeFigureOut">
              <a:rPr lang="en-GB" smtClean="0"/>
              <a:t>17/01/2018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157291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7988CC-0318-4D76-B7D0-42D2B10A96E3}" type="datetimeFigureOut">
              <a:rPr lang="en-GB" smtClean="0"/>
              <a:t>17/01/2018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69888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7988CC-0318-4D76-B7D0-42D2B10A96E3}" type="datetimeFigureOut">
              <a:rPr lang="en-GB" smtClean="0"/>
              <a:t>17/01/2018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381270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88CC-0318-4D76-B7D0-42D2B10A96E3}" type="datetimeFigureOut">
              <a:rPr lang="en-GB" smtClean="0"/>
              <a:t>17/01/2018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816484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smtClean="0"/>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7988CC-0318-4D76-B7D0-42D2B10A96E3}" type="datetimeFigureOut">
              <a:rPr lang="en-GB" smtClean="0"/>
              <a:t>17/01/2018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211414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B67988CC-0318-4D76-B7D0-42D2B10A96E3}" type="datetimeFigureOut">
              <a:rPr lang="en-GB" smtClean="0"/>
              <a:t>17/01/2018</a:t>
            </a:fld>
            <a:endParaRPr lang="en-GB"/>
          </a:p>
        </p:txBody>
      </p:sp>
      <p:sp>
        <p:nvSpPr>
          <p:cNvPr id="6" name="Footer Placeholder 5"/>
          <p:cNvSpPr>
            <a:spLocks noGrp="1"/>
          </p:cNvSpPr>
          <p:nvPr>
            <p:ph type="ftr" sz="quarter" idx="11"/>
          </p:nvPr>
        </p:nvSpPr>
        <p:spPr>
          <a:xfrm>
            <a:off x="818348" y="6181344"/>
            <a:ext cx="3705300" cy="365125"/>
          </a:xfrm>
        </p:spPr>
        <p:txBody>
          <a:bodyPr/>
          <a:lstStyle/>
          <a:p>
            <a:endParaRPr lang="en-GB"/>
          </a:p>
        </p:txBody>
      </p:sp>
      <p:sp>
        <p:nvSpPr>
          <p:cNvPr id="7" name="Slide Number Placeholder 6"/>
          <p:cNvSpPr>
            <a:spLocks noGrp="1"/>
          </p:cNvSpPr>
          <p:nvPr>
            <p:ph type="sldNum" sz="quarter" idx="12"/>
          </p:nvPr>
        </p:nvSpPr>
        <p:spPr>
          <a:xfrm>
            <a:off x="8024262" y="6181344"/>
            <a:ext cx="305186" cy="329250"/>
          </a:xfrm>
        </p:spPr>
        <p:txBody>
          <a:bodyPr/>
          <a:lstStyle/>
          <a:p>
            <a:fld id="{24054EC3-5F66-4FCE-AF46-B41378F164BF}" type="slidenum">
              <a:rPr lang="en-GB" smtClean="0"/>
              <a:t>‹#›</a:t>
            </a:fld>
            <a:endParaRPr lang="en-GB"/>
          </a:p>
        </p:txBody>
      </p:sp>
    </p:spTree>
    <p:extLst>
      <p:ext uri="{BB962C8B-B14F-4D97-AF65-F5344CB8AC3E}">
        <p14:creationId xmlns:p14="http://schemas.microsoft.com/office/powerpoint/2010/main" val="79749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B67988CC-0318-4D76-B7D0-42D2B10A96E3}" type="datetimeFigureOut">
              <a:rPr lang="en-GB" smtClean="0"/>
              <a:t>17/01/2018</a:t>
            </a:fld>
            <a:endParaRPr lang="en-GB"/>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GB"/>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4054EC3-5F66-4FCE-AF46-B41378F164BF}" type="slidenum">
              <a:rPr lang="en-GB" smtClean="0"/>
              <a:t>‹#›</a:t>
            </a:fld>
            <a:endParaRPr lang="en-GB"/>
          </a:p>
        </p:txBody>
      </p:sp>
    </p:spTree>
    <p:extLst>
      <p:ext uri="{BB962C8B-B14F-4D97-AF65-F5344CB8AC3E}">
        <p14:creationId xmlns:p14="http://schemas.microsoft.com/office/powerpoint/2010/main" val="1161004134"/>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3.png"/><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11" Type="http://schemas.microsoft.com/office/2007/relationships/diagramDrawing" Target="../diagrams/drawing1.xml"/><Relationship Id="rId5" Type="http://schemas.openxmlformats.org/officeDocument/2006/relationships/image" Target="../media/image15.jpg"/><Relationship Id="rId10" Type="http://schemas.openxmlformats.org/officeDocument/2006/relationships/diagramColors" Target="../diagrams/colors1.xml"/><Relationship Id="rId4" Type="http://schemas.openxmlformats.org/officeDocument/2006/relationships/image" Target="../media/image14.jpeg"/><Relationship Id="rId9"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ottingham.ac.uk/clinicalscholar/faqs.aspx" TargetMode="External"/><Relationship Id="rId2" Type="http://schemas.openxmlformats.org/officeDocument/2006/relationships/hyperlink" Target="http://www.nottingham.ac.uk/clinicalscholar/index.asp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nihr.ac.uk/documents/faculty/Building-a-research-career-handbook.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nihr.ac.uk/funding-and-support/documents/ICA/TCC-ICA-PCAF-Information-for-Prospective-Applicants.pdf" TargetMode="External"/><Relationship Id="rId2" Type="http://schemas.openxmlformats.org/officeDocument/2006/relationships/hyperlink" Target="https://www.nihr.ac.uk/funding-and-support/funding-for-training-and-career-development/training-programmes/nihr-hee-ica-programme/nihr-hee-ica-programme-pcaf.htm"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s://www.nihr.ac.uk/funding-and-support/documents/ICA/TCC-ICA-GUIDE.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iMcConagle@Lincoln.ac.uk" TargetMode="External"/><Relationship Id="rId2" Type="http://schemas.openxmlformats.org/officeDocument/2006/relationships/hyperlink" Target="mailto:rkane@Lincoln.ac.uk" TargetMode="External"/><Relationship Id="rId1" Type="http://schemas.openxmlformats.org/officeDocument/2006/relationships/slideLayout" Target="../slideLayouts/slideLayout2.xml"/><Relationship Id="rId6" Type="http://schemas.openxmlformats.org/officeDocument/2006/relationships/hyperlink" Target="mailto:kate.Radford@nottingham.ac.uk" TargetMode="External"/><Relationship Id="rId5" Type="http://schemas.openxmlformats.org/officeDocument/2006/relationships/hyperlink" Target="mailto:claire.diver@nottingham.ac.uk" TargetMode="External"/><Relationship Id="rId4" Type="http://schemas.openxmlformats.org/officeDocument/2006/relationships/hyperlink" Target="mailto:alison.Edgley@nottingham.ac.u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420888"/>
            <a:ext cx="7920880" cy="599440"/>
          </a:xfrm>
        </p:spPr>
        <p:txBody>
          <a:bodyPr>
            <a:noAutofit/>
          </a:bodyPr>
          <a:lstStyle/>
          <a:p>
            <a:endParaRPr lang="en-GB" sz="4800" dirty="0">
              <a:solidFill>
                <a:schemeClr val="tx1"/>
              </a:solidFill>
            </a:endParaRPr>
          </a:p>
        </p:txBody>
      </p:sp>
      <p:sp>
        <p:nvSpPr>
          <p:cNvPr id="3" name="Subtitle 2"/>
          <p:cNvSpPr>
            <a:spLocks noGrp="1"/>
          </p:cNvSpPr>
          <p:nvPr>
            <p:ph type="subTitle" idx="1"/>
          </p:nvPr>
        </p:nvSpPr>
        <p:spPr>
          <a:xfrm>
            <a:off x="683568" y="1955492"/>
            <a:ext cx="7128792" cy="428625"/>
          </a:xfrm>
        </p:spPr>
        <p:txBody>
          <a:bodyPr>
            <a:noAutofit/>
          </a:bodyPr>
          <a:lstStyle/>
          <a:p>
            <a:pPr algn="l"/>
            <a:r>
              <a:rPr lang="en-GB" sz="3200" b="1" i="1" dirty="0" smtClean="0">
                <a:solidFill>
                  <a:srgbClr val="FFFFFF"/>
                </a:solidFill>
              </a:rPr>
              <a:t>Clinical Academic Careers and Development Opportunities</a:t>
            </a:r>
            <a:endParaRPr lang="en-GB" sz="3200" b="1" i="1" dirty="0">
              <a:solidFill>
                <a:srgbClr val="FFFFFF"/>
              </a:solidFill>
            </a:endParaRPr>
          </a:p>
          <a:p>
            <a:pPr algn="l"/>
            <a:r>
              <a:rPr lang="en-GB" sz="3200" b="1" i="1" dirty="0" smtClean="0">
                <a:solidFill>
                  <a:srgbClr val="FFFFFF"/>
                </a:solidFill>
              </a:rPr>
              <a:t>Dr Claire Diver PhD </a:t>
            </a:r>
            <a:r>
              <a:rPr lang="en-GB" sz="3200" b="1" i="1" dirty="0" err="1" smtClean="0">
                <a:solidFill>
                  <a:srgbClr val="FFFFFF"/>
                </a:solidFill>
              </a:rPr>
              <a:t>PGCert</a:t>
            </a:r>
            <a:r>
              <a:rPr lang="en-GB" sz="3200" b="1" i="1" dirty="0" smtClean="0">
                <a:solidFill>
                  <a:srgbClr val="FFFFFF"/>
                </a:solidFill>
              </a:rPr>
              <a:t> Res Grad Dip Phys</a:t>
            </a:r>
          </a:p>
          <a:p>
            <a:pPr algn="l"/>
            <a:r>
              <a:rPr lang="en-GB" sz="3200" b="1" i="1" dirty="0" smtClean="0">
                <a:solidFill>
                  <a:srgbClr val="FFFFFF"/>
                </a:solidFill>
              </a:rPr>
              <a:t>Co-Director MARM and Silver </a:t>
            </a:r>
            <a:r>
              <a:rPr lang="en-GB" sz="3200" b="1" i="1" smtClean="0">
                <a:solidFill>
                  <a:srgbClr val="FFFFFF"/>
                </a:solidFill>
              </a:rPr>
              <a:t>HEEM internships</a:t>
            </a:r>
            <a:endParaRPr lang="en-GB" sz="3200" b="1" i="1" dirty="0" smtClean="0">
              <a:solidFill>
                <a:srgbClr val="FFFFFF"/>
              </a:solidFill>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33761"/>
            <a:ext cx="2627784" cy="1230513"/>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028" y="0"/>
            <a:ext cx="2933972" cy="119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388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80"/>
                </a:solidFill>
              </a:rPr>
              <a:t>The need for </a:t>
            </a:r>
            <a:r>
              <a:rPr lang="en-US" b="1" dirty="0" err="1" smtClean="0">
                <a:solidFill>
                  <a:srgbClr val="FF0080"/>
                </a:solidFill>
              </a:rPr>
              <a:t>organisational</a:t>
            </a:r>
            <a:r>
              <a:rPr lang="en-US" b="1" dirty="0" smtClean="0">
                <a:solidFill>
                  <a:srgbClr val="FF0080"/>
                </a:solidFill>
              </a:rPr>
              <a:t> change</a:t>
            </a:r>
            <a:endParaRPr lang="en-US" b="1" dirty="0">
              <a:solidFill>
                <a:srgbClr val="FF0080"/>
              </a:solidFill>
            </a:endParaRPr>
          </a:p>
        </p:txBody>
      </p:sp>
      <p:sp>
        <p:nvSpPr>
          <p:cNvPr id="3" name="Content Placeholder 2"/>
          <p:cNvSpPr>
            <a:spLocks noGrp="1"/>
          </p:cNvSpPr>
          <p:nvPr>
            <p:ph idx="1"/>
          </p:nvPr>
        </p:nvSpPr>
        <p:spPr/>
        <p:txBody>
          <a:bodyPr>
            <a:normAutofit/>
          </a:bodyPr>
          <a:lstStyle/>
          <a:p>
            <a:r>
              <a:rPr lang="en-US" sz="2400" dirty="0" smtClean="0"/>
              <a:t>“There’s </a:t>
            </a:r>
            <a:r>
              <a:rPr lang="en-US" sz="2400" dirty="0"/>
              <a:t>a growing body of evidence that being a research-active NHS </a:t>
            </a:r>
            <a:r>
              <a:rPr lang="en-US" sz="2400" dirty="0" err="1"/>
              <a:t>organisation</a:t>
            </a:r>
            <a:r>
              <a:rPr lang="en-US" sz="2400" dirty="0"/>
              <a:t> is good for patient care. </a:t>
            </a:r>
            <a:endParaRPr lang="en-US" sz="2400" dirty="0" smtClean="0"/>
          </a:p>
          <a:p>
            <a:r>
              <a:rPr lang="en-US" sz="2400" dirty="0"/>
              <a:t>Clinical research means patients get access to newer treatments, faster; it can generate income, and help to build trust reputation and attract and retain the best </a:t>
            </a:r>
            <a:r>
              <a:rPr lang="en-US" sz="2400" dirty="0" smtClean="0"/>
              <a:t>staff”</a:t>
            </a:r>
          </a:p>
          <a:p>
            <a:pPr marL="0" indent="0">
              <a:buNone/>
            </a:pPr>
            <a:r>
              <a:rPr lang="en-US" sz="2400" dirty="0" smtClean="0"/>
              <a:t>Tracey Batten, chief executive Imperial </a:t>
            </a:r>
            <a:r>
              <a:rPr lang="en-US" sz="2400" dirty="0" err="1" smtClean="0"/>
              <a:t>Colleg</a:t>
            </a:r>
            <a:r>
              <a:rPr lang="en-US" sz="2400" dirty="0" smtClean="0"/>
              <a:t> Health </a:t>
            </a:r>
            <a:r>
              <a:rPr lang="en-US" sz="2400" dirty="0"/>
              <a:t>C</a:t>
            </a:r>
            <a:r>
              <a:rPr lang="en-US" sz="2400" dirty="0" smtClean="0"/>
              <a:t>are Trust</a:t>
            </a:r>
            <a:endParaRPr lang="en-US" sz="2400" dirty="0"/>
          </a:p>
        </p:txBody>
      </p:sp>
    </p:spTree>
    <p:extLst>
      <p:ext uri="{BB962C8B-B14F-4D97-AF65-F5344CB8AC3E}">
        <p14:creationId xmlns:p14="http://schemas.microsoft.com/office/powerpoint/2010/main" val="292099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80"/>
                </a:solidFill>
              </a:rPr>
              <a:t>The need to consider where clinical research is situated</a:t>
            </a:r>
            <a:endParaRPr lang="en-US" b="1" dirty="0">
              <a:solidFill>
                <a:srgbClr val="FF0080"/>
              </a:solidFill>
            </a:endParaRPr>
          </a:p>
        </p:txBody>
      </p:sp>
      <p:sp>
        <p:nvSpPr>
          <p:cNvPr id="3" name="Content Placeholder 2"/>
          <p:cNvSpPr>
            <a:spLocks noGrp="1"/>
          </p:cNvSpPr>
          <p:nvPr>
            <p:ph idx="1"/>
          </p:nvPr>
        </p:nvSpPr>
        <p:spPr/>
        <p:txBody>
          <a:bodyPr>
            <a:normAutofit/>
          </a:bodyPr>
          <a:lstStyle/>
          <a:p>
            <a:r>
              <a:rPr lang="en-US" sz="2400" dirty="0" smtClean="0"/>
              <a:t>Research should not be the preserve of the acute NHS trust</a:t>
            </a:r>
          </a:p>
          <a:p>
            <a:r>
              <a:rPr lang="en-US" sz="2400" dirty="0" smtClean="0"/>
              <a:t>Direction of care is into mental health, long term conditions and therefore community provision.</a:t>
            </a:r>
          </a:p>
          <a:p>
            <a:r>
              <a:rPr lang="en-US" sz="2400" dirty="0" smtClean="0"/>
              <a:t>Need to consider the long game</a:t>
            </a:r>
          </a:p>
          <a:p>
            <a:endParaRPr lang="en-US" sz="2400" dirty="0"/>
          </a:p>
        </p:txBody>
      </p:sp>
    </p:spTree>
    <p:extLst>
      <p:ext uri="{BB962C8B-B14F-4D97-AF65-F5344CB8AC3E}">
        <p14:creationId xmlns:p14="http://schemas.microsoft.com/office/powerpoint/2010/main" val="117226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0"/>
            <a:ext cx="7511473" cy="1600200"/>
          </a:xfrm>
        </p:spPr>
        <p:txBody>
          <a:bodyPr/>
          <a:lstStyle/>
          <a:p>
            <a:r>
              <a:rPr lang="en-US" b="1" dirty="0" smtClean="0">
                <a:solidFill>
                  <a:srgbClr val="FF0080"/>
                </a:solidFill>
              </a:rPr>
              <a:t>Benefits to the </a:t>
            </a:r>
            <a:r>
              <a:rPr lang="en-US" b="1" dirty="0" err="1" smtClean="0">
                <a:solidFill>
                  <a:srgbClr val="FF0080"/>
                </a:solidFill>
              </a:rPr>
              <a:t>organisation</a:t>
            </a:r>
            <a:endParaRPr lang="en-US" b="1" dirty="0">
              <a:solidFill>
                <a:srgbClr val="FF0080"/>
              </a:solidFill>
            </a:endParaRPr>
          </a:p>
        </p:txBody>
      </p:sp>
      <p:sp>
        <p:nvSpPr>
          <p:cNvPr id="3" name="Content Placeholder 2"/>
          <p:cNvSpPr>
            <a:spLocks noGrp="1"/>
          </p:cNvSpPr>
          <p:nvPr>
            <p:ph idx="1"/>
          </p:nvPr>
        </p:nvSpPr>
        <p:spPr>
          <a:xfrm>
            <a:off x="457200" y="1600200"/>
            <a:ext cx="8229600" cy="5257800"/>
          </a:xfrm>
        </p:spPr>
        <p:txBody>
          <a:bodyPr>
            <a:normAutofit/>
          </a:bodyPr>
          <a:lstStyle/>
          <a:p>
            <a:r>
              <a:rPr lang="en-US" sz="2400" dirty="0" smtClean="0"/>
              <a:t>Research skills that translate to clinical practice </a:t>
            </a:r>
          </a:p>
          <a:p>
            <a:r>
              <a:rPr lang="en-US" sz="2400" dirty="0" smtClean="0"/>
              <a:t>Gaining consent</a:t>
            </a:r>
          </a:p>
          <a:p>
            <a:r>
              <a:rPr lang="en-US" sz="2400" dirty="0" smtClean="0"/>
              <a:t>Research grants and partnerships with industry</a:t>
            </a:r>
          </a:p>
          <a:p>
            <a:r>
              <a:rPr lang="en-US" sz="2400" dirty="0" smtClean="0"/>
              <a:t>Learning how to build a business case</a:t>
            </a:r>
          </a:p>
          <a:p>
            <a:r>
              <a:rPr lang="en-US" sz="2400" dirty="0" smtClean="0"/>
              <a:t>Drive innovation</a:t>
            </a:r>
          </a:p>
          <a:p>
            <a:r>
              <a:rPr lang="en-US" sz="2400" dirty="0" smtClean="0"/>
              <a:t>Bring economic benefit</a:t>
            </a:r>
          </a:p>
          <a:p>
            <a:r>
              <a:rPr lang="en-US" sz="2400" dirty="0" smtClean="0"/>
              <a:t>Improve patient care</a:t>
            </a:r>
          </a:p>
          <a:p>
            <a:r>
              <a:rPr lang="en-US" sz="2400" dirty="0"/>
              <a:t>“It builds staff confidence, they feel more able to ask questions and challenge – and that benefits patient </a:t>
            </a:r>
            <a:r>
              <a:rPr lang="en-US" sz="2400" dirty="0" smtClean="0"/>
              <a:t>care” Wendy </a:t>
            </a:r>
            <a:r>
              <a:rPr lang="en-US" sz="2400" dirty="0" err="1" smtClean="0"/>
              <a:t>Tindale</a:t>
            </a:r>
            <a:r>
              <a:rPr lang="en-US" sz="2400" dirty="0" smtClean="0"/>
              <a:t>, Consultant clinical Scientist and scientific director, Sheffield Teaching Hospitals</a:t>
            </a:r>
          </a:p>
          <a:p>
            <a:endParaRPr lang="en-US" sz="2400" dirty="0" smtClean="0"/>
          </a:p>
          <a:p>
            <a:endParaRPr lang="en-US" sz="2400" dirty="0"/>
          </a:p>
        </p:txBody>
      </p:sp>
    </p:spTree>
    <p:extLst>
      <p:ext uri="{BB962C8B-B14F-4D97-AF65-F5344CB8AC3E}">
        <p14:creationId xmlns:p14="http://schemas.microsoft.com/office/powerpoint/2010/main" val="198384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3" y="287720"/>
            <a:ext cx="7511473" cy="1312480"/>
          </a:xfrm>
        </p:spPr>
        <p:txBody>
          <a:bodyPr/>
          <a:lstStyle/>
          <a:p>
            <a:r>
              <a:rPr lang="en-US" b="1" dirty="0" smtClean="0">
                <a:solidFill>
                  <a:srgbClr val="FF0080"/>
                </a:solidFill>
              </a:rPr>
              <a:t>Benefits to the </a:t>
            </a:r>
            <a:r>
              <a:rPr lang="en-US" b="1" dirty="0" err="1" smtClean="0">
                <a:solidFill>
                  <a:srgbClr val="FF0080"/>
                </a:solidFill>
              </a:rPr>
              <a:t>organisation</a:t>
            </a:r>
            <a:endParaRPr lang="en-US" b="1" dirty="0">
              <a:solidFill>
                <a:srgbClr val="FF0080"/>
              </a:solidFill>
            </a:endParaRPr>
          </a:p>
        </p:txBody>
      </p:sp>
      <p:sp>
        <p:nvSpPr>
          <p:cNvPr id="3" name="Content Placeholder 2"/>
          <p:cNvSpPr>
            <a:spLocks noGrp="1"/>
          </p:cNvSpPr>
          <p:nvPr>
            <p:ph idx="1"/>
          </p:nvPr>
        </p:nvSpPr>
        <p:spPr>
          <a:xfrm>
            <a:off x="457200" y="1600200"/>
            <a:ext cx="8229600" cy="5257800"/>
          </a:xfrm>
        </p:spPr>
        <p:txBody>
          <a:bodyPr>
            <a:noAutofit/>
          </a:bodyPr>
          <a:lstStyle/>
          <a:p>
            <a:r>
              <a:rPr lang="en-US" sz="2400" dirty="0"/>
              <a:t>“While it may seem challenging to create half time clinical roles, it is not impossible, and the fears that staff would leave the trust once they completed their research, or move full time into academia, have proved unfounded,” </a:t>
            </a:r>
            <a:endParaRPr lang="en-US" sz="2400" dirty="0" smtClean="0"/>
          </a:p>
          <a:p>
            <a:r>
              <a:rPr lang="en-US" sz="2400" dirty="0"/>
              <a:t>Our vision is to develop the best in care. To do that, there must be a focus on quality, patient experience, research and innovation, and a fit for purpose workforce. Research is at the very heart of our values.” </a:t>
            </a:r>
            <a:endParaRPr lang="en-US" sz="2400" dirty="0" smtClean="0"/>
          </a:p>
          <a:p>
            <a:pPr marL="0" indent="0">
              <a:buNone/>
            </a:pPr>
            <a:endParaRPr lang="en-US" sz="2400" dirty="0"/>
          </a:p>
          <a:p>
            <a:pPr marL="0" indent="0">
              <a:buNone/>
            </a:pPr>
            <a:r>
              <a:rPr lang="en-US" sz="2400" dirty="0" smtClean="0"/>
              <a:t>Ron Kerr, Executive vice chair Guys and St Thomas’s Foundation Trust</a:t>
            </a:r>
          </a:p>
          <a:p>
            <a:endParaRPr lang="en-US" sz="2400" dirty="0"/>
          </a:p>
        </p:txBody>
      </p:sp>
    </p:spTree>
    <p:extLst>
      <p:ext uri="{BB962C8B-B14F-4D97-AF65-F5344CB8AC3E}">
        <p14:creationId xmlns:p14="http://schemas.microsoft.com/office/powerpoint/2010/main" val="167317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80"/>
                </a:solidFill>
              </a:rPr>
              <a:t>The clinical academic journey</a:t>
            </a:r>
            <a:endParaRPr lang="en-US" b="1" dirty="0">
              <a:solidFill>
                <a:srgbClr val="FF0080"/>
              </a:solidFill>
            </a:endParaRPr>
          </a:p>
        </p:txBody>
      </p:sp>
      <p:sp>
        <p:nvSpPr>
          <p:cNvPr id="3" name="Content Placeholder 2"/>
          <p:cNvSpPr>
            <a:spLocks noGrp="1"/>
          </p:cNvSpPr>
          <p:nvPr>
            <p:ph idx="1"/>
          </p:nvPr>
        </p:nvSpPr>
        <p:spPr/>
        <p:txBody>
          <a:bodyPr>
            <a:normAutofit/>
          </a:bodyPr>
          <a:lstStyle/>
          <a:p>
            <a:r>
              <a:rPr lang="en-US" sz="2400" dirty="0"/>
              <a:t>“You also have to accept that something’s got to give – you can’t do everything perfectly.” </a:t>
            </a:r>
            <a:endParaRPr lang="en-US" sz="2400" dirty="0" smtClean="0"/>
          </a:p>
          <a:p>
            <a:r>
              <a:rPr lang="en-US" sz="2400" dirty="0"/>
              <a:t>“It can be hard to be the one breaking through, but we’re making it easier for the people coming behind. That’s good for the NHS and good for everyone.” </a:t>
            </a:r>
            <a:endParaRPr lang="en-US" sz="2400" dirty="0" smtClean="0"/>
          </a:p>
          <a:p>
            <a:pPr marL="0" indent="0">
              <a:buNone/>
            </a:pPr>
            <a:endParaRPr lang="en-US" sz="2400" dirty="0" smtClean="0"/>
          </a:p>
          <a:p>
            <a:pPr marL="0" indent="0">
              <a:buNone/>
            </a:pPr>
            <a:r>
              <a:rPr lang="en-US" sz="2400" dirty="0" smtClean="0"/>
              <a:t>Gillian </a:t>
            </a:r>
            <a:r>
              <a:rPr lang="en-US" sz="2400" dirty="0" err="1" smtClean="0"/>
              <a:t>Chumbley</a:t>
            </a:r>
            <a:r>
              <a:rPr lang="en-US" sz="2400" dirty="0" smtClean="0"/>
              <a:t>, Nurse consultant. NIHR clinical lectureship</a:t>
            </a:r>
            <a:endParaRPr lang="en-US" sz="2400" dirty="0"/>
          </a:p>
        </p:txBody>
      </p:sp>
    </p:spTree>
    <p:extLst>
      <p:ext uri="{BB962C8B-B14F-4D97-AF65-F5344CB8AC3E}">
        <p14:creationId xmlns:p14="http://schemas.microsoft.com/office/powerpoint/2010/main" val="264008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80"/>
                </a:solidFill>
              </a:rPr>
              <a:t>The clinical academic career journey</a:t>
            </a:r>
            <a:endParaRPr lang="en-US" b="1" dirty="0">
              <a:solidFill>
                <a:srgbClr val="FF0080"/>
              </a:solidFill>
            </a:endParaRPr>
          </a:p>
        </p:txBody>
      </p:sp>
      <p:sp>
        <p:nvSpPr>
          <p:cNvPr id="3" name="Content Placeholder 2"/>
          <p:cNvSpPr>
            <a:spLocks noGrp="1"/>
          </p:cNvSpPr>
          <p:nvPr>
            <p:ph idx="1"/>
          </p:nvPr>
        </p:nvSpPr>
        <p:spPr>
          <a:xfrm>
            <a:off x="457200" y="1600200"/>
            <a:ext cx="8229600" cy="4848492"/>
          </a:xfrm>
        </p:spPr>
        <p:txBody>
          <a:bodyPr>
            <a:normAutofit/>
          </a:bodyPr>
          <a:lstStyle/>
          <a:p>
            <a:r>
              <a:rPr lang="en-US" sz="2400" dirty="0" smtClean="0"/>
              <a:t>“What </a:t>
            </a:r>
            <a:r>
              <a:rPr lang="en-US" sz="2400" dirty="0"/>
              <a:t>we all want is improved care and better outcomes and what we want is a system that is focused on this. Clinical academics are the sort of people who are curious, who will ask questions, and that leads to cycles of continuous improvement. It’s really important that clinical services are research-active, and it needs to be the case throughout the system.” </a:t>
            </a:r>
            <a:endParaRPr lang="en-US" sz="2400" dirty="0" smtClean="0"/>
          </a:p>
          <a:p>
            <a:pPr marL="0" indent="0">
              <a:buNone/>
            </a:pPr>
            <a:r>
              <a:rPr lang="en-US" sz="2400" dirty="0" smtClean="0"/>
              <a:t>Nadine Foster, Physiotherapist, NIHR/HEE Research Professor</a:t>
            </a:r>
            <a:endParaRPr lang="en-US" sz="2400" dirty="0"/>
          </a:p>
        </p:txBody>
      </p:sp>
    </p:spTree>
    <p:extLst>
      <p:ext uri="{BB962C8B-B14F-4D97-AF65-F5344CB8AC3E}">
        <p14:creationId xmlns:p14="http://schemas.microsoft.com/office/powerpoint/2010/main" val="4060824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80"/>
                </a:solidFill>
              </a:rPr>
              <a:t>NO RESEARCH  is not an option</a:t>
            </a:r>
            <a:endParaRPr lang="en-US" b="1" dirty="0">
              <a:solidFill>
                <a:srgbClr val="FF0080"/>
              </a:solidFill>
            </a:endParaRPr>
          </a:p>
        </p:txBody>
      </p:sp>
      <p:sp>
        <p:nvSpPr>
          <p:cNvPr id="3" name="Content Placeholder 2"/>
          <p:cNvSpPr>
            <a:spLocks noGrp="1"/>
          </p:cNvSpPr>
          <p:nvPr>
            <p:ph idx="1"/>
          </p:nvPr>
        </p:nvSpPr>
        <p:spPr/>
        <p:txBody>
          <a:bodyPr>
            <a:normAutofit lnSpcReduction="10000"/>
          </a:bodyPr>
          <a:lstStyle/>
          <a:p>
            <a:r>
              <a:rPr lang="en-US" sz="2400" dirty="0" smtClean="0"/>
              <a:t>Under the Health and Social Care Act HEE has  STATUTORY responsibility to promote research</a:t>
            </a:r>
          </a:p>
          <a:p>
            <a:r>
              <a:rPr lang="en-US" sz="2400" dirty="0" smtClean="0"/>
              <a:t>HEE mandated </a:t>
            </a:r>
            <a:r>
              <a:rPr lang="en-US" sz="2400" dirty="0"/>
              <a:t>to develop a more flexible workforce that embraces research and innovation and can adapt to the changing demands of public health, healthcare and care services. </a:t>
            </a:r>
            <a:endParaRPr lang="en-US" sz="2400" dirty="0" smtClean="0"/>
          </a:p>
          <a:p>
            <a:r>
              <a:rPr lang="en-US" sz="2400" dirty="0" smtClean="0"/>
              <a:t>Vital that Research is seen as “an </a:t>
            </a:r>
            <a:r>
              <a:rPr lang="en-US" sz="2400" dirty="0"/>
              <a:t>important constant, rather than a ‘nice to </a:t>
            </a:r>
            <a:r>
              <a:rPr lang="en-US" sz="2400" dirty="0" smtClean="0"/>
              <a:t>have”  </a:t>
            </a:r>
          </a:p>
          <a:p>
            <a:pPr marL="0" indent="0">
              <a:buNone/>
            </a:pPr>
            <a:r>
              <a:rPr lang="en-US" sz="2400" dirty="0" smtClean="0"/>
              <a:t>Nicki Latham, Chief Operating Officer HEE</a:t>
            </a:r>
          </a:p>
          <a:p>
            <a:endParaRPr lang="en-US" dirty="0" smtClean="0"/>
          </a:p>
          <a:p>
            <a:pPr marL="0" indent="0">
              <a:buNone/>
            </a:pPr>
            <a:endParaRPr lang="en-US" dirty="0"/>
          </a:p>
        </p:txBody>
      </p:sp>
    </p:spTree>
    <p:extLst>
      <p:ext uri="{BB962C8B-B14F-4D97-AF65-F5344CB8AC3E}">
        <p14:creationId xmlns:p14="http://schemas.microsoft.com/office/powerpoint/2010/main" val="46658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80"/>
                </a:solidFill>
              </a:rPr>
              <a:t>You can be </a:t>
            </a:r>
            <a:r>
              <a:rPr lang="en-US" b="1" dirty="0" smtClean="0">
                <a:solidFill>
                  <a:srgbClr val="FF0080"/>
                </a:solidFill>
              </a:rPr>
              <a:t>PIONEERS</a:t>
            </a:r>
            <a:endParaRPr lang="en-US" b="1" dirty="0">
              <a:solidFill>
                <a:srgbClr val="FF0080"/>
              </a:solidFill>
            </a:endParaRPr>
          </a:p>
        </p:txBody>
      </p:sp>
      <p:sp>
        <p:nvSpPr>
          <p:cNvPr id="3" name="Content Placeholder 2"/>
          <p:cNvSpPr>
            <a:spLocks noGrp="1"/>
          </p:cNvSpPr>
          <p:nvPr>
            <p:ph idx="1"/>
          </p:nvPr>
        </p:nvSpPr>
        <p:spPr/>
        <p:txBody>
          <a:bodyPr>
            <a:normAutofit/>
          </a:bodyPr>
          <a:lstStyle/>
          <a:p>
            <a:pPr marL="0" indent="0">
              <a:buNone/>
            </a:pPr>
            <a:r>
              <a:rPr lang="en-US" sz="2400" dirty="0" smtClean="0"/>
              <a:t>CURRENTLY there are no job descriptions for clinical academics</a:t>
            </a:r>
          </a:p>
          <a:p>
            <a:pPr marL="0" indent="0">
              <a:buNone/>
            </a:pPr>
            <a:r>
              <a:rPr lang="en-US" sz="2400" dirty="0" smtClean="0"/>
              <a:t>BUT THERE is a pathway AND</a:t>
            </a:r>
          </a:p>
          <a:p>
            <a:pPr marL="0" indent="0">
              <a:buNone/>
            </a:pPr>
            <a:r>
              <a:rPr lang="en-US" sz="2400" dirty="0" smtClean="0"/>
              <a:t>THERE IS  a will</a:t>
            </a:r>
          </a:p>
          <a:p>
            <a:pPr marL="0" indent="0">
              <a:buNone/>
            </a:pPr>
            <a:r>
              <a:rPr lang="en-US" sz="2400" dirty="0" smtClean="0"/>
              <a:t>BUT you will have to pave the way: be innovative; be persistent; demonstrate the need for CAC’s in your </a:t>
            </a:r>
            <a:r>
              <a:rPr lang="en-US" sz="2400" dirty="0" err="1" smtClean="0"/>
              <a:t>organisation</a:t>
            </a:r>
            <a:r>
              <a:rPr lang="en-US" sz="2400" dirty="0" smtClean="0"/>
              <a:t>/profession/</a:t>
            </a:r>
            <a:r>
              <a:rPr lang="en-US" sz="2400" dirty="0" err="1" smtClean="0"/>
              <a:t>speciality</a:t>
            </a:r>
            <a:r>
              <a:rPr lang="en-US" sz="2400" dirty="0" smtClean="0"/>
              <a:t> area</a:t>
            </a:r>
          </a:p>
        </p:txBody>
      </p:sp>
    </p:spTree>
    <p:extLst>
      <p:ext uri="{BB962C8B-B14F-4D97-AF65-F5344CB8AC3E}">
        <p14:creationId xmlns:p14="http://schemas.microsoft.com/office/powerpoint/2010/main" val="48536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281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80512"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9618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30142" b="30142"/>
          <a:stretch>
            <a:fillRect/>
          </a:stretch>
        </p:blipFill>
        <p:spPr>
          <a:xfrm>
            <a:off x="-218858" y="1052736"/>
            <a:ext cx="9585882" cy="5157192"/>
          </a:xfrm>
        </p:spPr>
      </p:pic>
    </p:spTree>
    <p:extLst>
      <p:ext uri="{BB962C8B-B14F-4D97-AF65-F5344CB8AC3E}">
        <p14:creationId xmlns:p14="http://schemas.microsoft.com/office/powerpoint/2010/main" val="490156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279400" y="248771"/>
            <a:ext cx="8648700" cy="1311275"/>
          </a:xfrm>
          <a:solidFill>
            <a:schemeClr val="bg1"/>
          </a:solidFill>
        </p:spPr>
        <p:txBody>
          <a:bodyPr>
            <a:normAutofit/>
          </a:bodyPr>
          <a:lstStyle/>
          <a:p>
            <a:r>
              <a:rPr lang="en-GB" sz="4000" b="1" dirty="0" smtClean="0">
                <a:solidFill>
                  <a:srgbClr val="FF0080"/>
                </a:solidFill>
              </a:rPr>
              <a:t>NIHR/HEE/HEEM Research Methods Programme purpose</a:t>
            </a:r>
          </a:p>
        </p:txBody>
      </p:sp>
      <p:sp>
        <p:nvSpPr>
          <p:cNvPr id="70658" name="Rectangle 3"/>
          <p:cNvSpPr>
            <a:spLocks noGrp="1" noChangeArrowheads="1"/>
          </p:cNvSpPr>
          <p:nvPr>
            <p:ph idx="1"/>
          </p:nvPr>
        </p:nvSpPr>
        <p:spPr>
          <a:xfrm>
            <a:off x="279400" y="1942738"/>
            <a:ext cx="8648700" cy="4024313"/>
          </a:xfrm>
        </p:spPr>
        <p:txBody>
          <a:bodyPr>
            <a:normAutofit lnSpcReduction="10000"/>
          </a:bodyPr>
          <a:lstStyle/>
          <a:p>
            <a:r>
              <a:rPr lang="en-GB" sz="2600" dirty="0" smtClean="0"/>
              <a:t>Attract the most talented individuals to the NIHR/HEE ICA pathway; </a:t>
            </a:r>
          </a:p>
          <a:p>
            <a:r>
              <a:rPr lang="en-GB" sz="2600" dirty="0" smtClean="0"/>
              <a:t>Provide training and support for individuals to become clinical academics: careers that combine clinical research and research leadership with continued clinical practice and clinical development</a:t>
            </a:r>
          </a:p>
          <a:p>
            <a:r>
              <a:rPr lang="en-GB" sz="2600" dirty="0" smtClean="0"/>
              <a:t>Expand research interests into areas relevant to the NIHR and HEE: conducting research that will result in patient benefit in 3-5 years</a:t>
            </a:r>
          </a:p>
          <a:p>
            <a:endParaRPr lang="en-GB" sz="2600" dirty="0" smtClean="0"/>
          </a:p>
          <a:p>
            <a:endParaRPr lang="en-GB" sz="2600" dirty="0" smtClean="0"/>
          </a:p>
        </p:txBody>
      </p:sp>
    </p:spTree>
    <p:extLst>
      <p:ext uri="{BB962C8B-B14F-4D97-AF65-F5344CB8AC3E}">
        <p14:creationId xmlns:p14="http://schemas.microsoft.com/office/powerpoint/2010/main" val="29244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10" y="217623"/>
            <a:ext cx="7627242" cy="964221"/>
          </a:xfrm>
        </p:spPr>
        <p:txBody>
          <a:bodyPr>
            <a:normAutofit/>
          </a:bodyPr>
          <a:lstStyle/>
          <a:p>
            <a:r>
              <a:rPr lang="en-GB" sz="4000" dirty="0" smtClean="0">
                <a:solidFill>
                  <a:schemeClr val="tx2"/>
                </a:solidFill>
              </a:rPr>
              <a:t>Who can apply?</a:t>
            </a:r>
            <a:endParaRPr lang="en-GB" sz="4000" dirty="0">
              <a:solidFill>
                <a:schemeClr val="tx2"/>
              </a:solidFill>
            </a:endParaRPr>
          </a:p>
        </p:txBody>
      </p:sp>
      <p:sp>
        <p:nvSpPr>
          <p:cNvPr id="3" name="Content Placeholder 2"/>
          <p:cNvSpPr>
            <a:spLocks noGrp="1"/>
          </p:cNvSpPr>
          <p:nvPr>
            <p:ph idx="1"/>
          </p:nvPr>
        </p:nvSpPr>
        <p:spPr>
          <a:xfrm>
            <a:off x="267794" y="980728"/>
            <a:ext cx="5619535" cy="5256584"/>
          </a:xfrm>
        </p:spPr>
        <p:txBody>
          <a:bodyPr>
            <a:normAutofit fontScale="25000" lnSpcReduction="20000"/>
          </a:bodyPr>
          <a:lstStyle/>
          <a:p>
            <a:r>
              <a:rPr lang="en-GB" sz="5500" b="1" dirty="0" smtClean="0"/>
              <a:t>AHP Professions</a:t>
            </a:r>
          </a:p>
          <a:p>
            <a:r>
              <a:rPr lang="en-GB" sz="5500" dirty="0" smtClean="0"/>
              <a:t>Art therapist , Podiatrist , Dietician , Occupational therapist , Orthoptist, </a:t>
            </a:r>
            <a:r>
              <a:rPr lang="en-GB" sz="5500" dirty="0" err="1" smtClean="0"/>
              <a:t>Orthotist</a:t>
            </a:r>
            <a:r>
              <a:rPr lang="en-GB" sz="5500" dirty="0" smtClean="0"/>
              <a:t> and Prosthetist , Paramedic , Physiotherapist, Radiographer (diagnostic and therapeutic), Speech and language therapist , Drama therapist, Music therapist 	</a:t>
            </a:r>
          </a:p>
          <a:p>
            <a:pPr marL="363538" indent="-363538"/>
            <a:r>
              <a:rPr lang="en-GB" sz="5500" b="1" dirty="0" smtClean="0"/>
              <a:t>Chiropractors</a:t>
            </a:r>
            <a:r>
              <a:rPr lang="en-GB" sz="5500" dirty="0" smtClean="0"/>
              <a:t>	</a:t>
            </a:r>
          </a:p>
          <a:p>
            <a:pPr marL="363538" indent="-363538"/>
            <a:r>
              <a:rPr lang="en-GB" sz="5500" b="1" dirty="0" smtClean="0"/>
              <a:t>Clinical Psychologists</a:t>
            </a:r>
            <a:r>
              <a:rPr lang="en-GB" sz="5500" dirty="0" smtClean="0"/>
              <a:t>	</a:t>
            </a:r>
          </a:p>
          <a:p>
            <a:pPr marL="363538" indent="-363538"/>
            <a:r>
              <a:rPr lang="en-GB" sz="5500" b="1" dirty="0" smtClean="0"/>
              <a:t>Healthcare Scientists </a:t>
            </a:r>
            <a:r>
              <a:rPr lang="en-GB" sz="5500" dirty="0" smtClean="0"/>
              <a:t>	</a:t>
            </a:r>
          </a:p>
          <a:p>
            <a:pPr marL="363538" indent="-363538"/>
            <a:r>
              <a:rPr lang="en-GB" sz="5500" b="1" dirty="0" smtClean="0"/>
              <a:t>Non-Medical Public Health Specialty Trainees, Specialists and  Consultants </a:t>
            </a:r>
            <a:r>
              <a:rPr lang="en-GB" sz="5500" dirty="0" smtClean="0"/>
              <a:t>	</a:t>
            </a:r>
          </a:p>
          <a:p>
            <a:pPr marL="363538" indent="-363538"/>
            <a:r>
              <a:rPr lang="en-GB" sz="5500" b="1" dirty="0" smtClean="0"/>
              <a:t>Nurses, Midwives and Health Visitors </a:t>
            </a:r>
          </a:p>
          <a:p>
            <a:pPr marL="363538" indent="-363538"/>
            <a:r>
              <a:rPr lang="en-GB" sz="5500" b="1" dirty="0" smtClean="0"/>
              <a:t>Operating Department Practitioner </a:t>
            </a:r>
            <a:r>
              <a:rPr lang="en-GB" sz="5500" dirty="0" smtClean="0"/>
              <a:t>	</a:t>
            </a:r>
          </a:p>
          <a:p>
            <a:pPr marL="363538" indent="-363538"/>
            <a:r>
              <a:rPr lang="en-GB" sz="5500" b="1" dirty="0" smtClean="0"/>
              <a:t>Optometrist and Dispensing Optician </a:t>
            </a:r>
          </a:p>
          <a:p>
            <a:pPr marL="363538" indent="-363538"/>
            <a:r>
              <a:rPr lang="en-GB" sz="5500" b="1" dirty="0" smtClean="0"/>
              <a:t>Osteopath</a:t>
            </a:r>
          </a:p>
          <a:p>
            <a:pPr marL="363538" indent="-363538"/>
            <a:r>
              <a:rPr lang="en-GB" sz="5500" b="1" dirty="0" smtClean="0"/>
              <a:t>Pharmacists and Pharmacy technician 	</a:t>
            </a:r>
          </a:p>
          <a:p>
            <a:pPr marL="363538" indent="-363538"/>
            <a:r>
              <a:rPr lang="en-GB" sz="5500" b="1" dirty="0" smtClean="0"/>
              <a:t>Wider Dental Team Professions (Dental hygienist , Dental   nurse, Dental therapist </a:t>
            </a:r>
            <a:endParaRPr lang="en-GB" sz="5500" b="1" dirty="0"/>
          </a:p>
        </p:txBody>
      </p:sp>
      <p:pic>
        <p:nvPicPr>
          <p:cNvPr id="7" name="Picture 6" descr="TCC-ICA-Eligible-Professions-and-Registration-Bodies.pdf - Mozilla Firefox"/>
          <p:cNvPicPr>
            <a:picLocks noChangeAspect="1"/>
          </p:cNvPicPr>
          <p:nvPr/>
        </p:nvPicPr>
        <p:blipFill rotWithShape="1">
          <a:blip r:embed="rId3">
            <a:extLst>
              <a:ext uri="{28A0092B-C50C-407E-A947-70E740481C1C}">
                <a14:useLocalDpi xmlns:a14="http://schemas.microsoft.com/office/drawing/2010/main" val="0"/>
              </a:ext>
            </a:extLst>
          </a:blip>
          <a:srcRect l="32057" t="14635" r="33078"/>
          <a:stretch/>
        </p:blipFill>
        <p:spPr>
          <a:xfrm>
            <a:off x="5712769" y="1340768"/>
            <a:ext cx="3168500" cy="4176464"/>
          </a:xfrm>
          <a:prstGeom prst="rect">
            <a:avLst/>
          </a:prstGeom>
        </p:spPr>
      </p:pic>
      <p:sp>
        <p:nvSpPr>
          <p:cNvPr id="8" name="TextBox 7"/>
          <p:cNvSpPr txBox="1"/>
          <p:nvPr/>
        </p:nvSpPr>
        <p:spPr>
          <a:xfrm>
            <a:off x="267794" y="6093296"/>
            <a:ext cx="8613475" cy="861774"/>
          </a:xfrm>
          <a:prstGeom prst="rect">
            <a:avLst/>
          </a:prstGeom>
          <a:noFill/>
        </p:spPr>
        <p:txBody>
          <a:bodyPr wrap="square" rtlCol="0">
            <a:spAutoFit/>
          </a:bodyPr>
          <a:lstStyle/>
          <a:p>
            <a:r>
              <a:rPr lang="en-GB" sz="1600" dirty="0">
                <a:solidFill>
                  <a:schemeClr val="tx2"/>
                </a:solidFill>
              </a:rPr>
              <a:t>http://www.nihr.ac.uk/documents/funding/Training-Programmes/TCC-ICA-Eligible-Professions-and-Registration-Bodies.pdf</a:t>
            </a:r>
          </a:p>
          <a:p>
            <a:endParaRPr lang="en-GB" dirty="0"/>
          </a:p>
        </p:txBody>
      </p:sp>
    </p:spTree>
    <p:extLst>
      <p:ext uri="{BB962C8B-B14F-4D97-AF65-F5344CB8AC3E}">
        <p14:creationId xmlns:p14="http://schemas.microsoft.com/office/powerpoint/2010/main" val="1663264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10" y="217623"/>
            <a:ext cx="7627242" cy="964221"/>
          </a:xfrm>
        </p:spPr>
        <p:txBody>
          <a:bodyPr>
            <a:normAutofit/>
          </a:bodyPr>
          <a:lstStyle/>
          <a:p>
            <a:r>
              <a:rPr lang="en-GB" sz="4000" dirty="0" smtClean="0">
                <a:solidFill>
                  <a:schemeClr val="tx2"/>
                </a:solidFill>
              </a:rPr>
              <a:t>Who can apply</a:t>
            </a:r>
            <a:r>
              <a:rPr lang="en-GB" sz="4000" dirty="0" smtClean="0">
                <a:solidFill>
                  <a:schemeClr val="tx2"/>
                </a:solidFill>
              </a:rPr>
              <a:t>?</a:t>
            </a:r>
            <a:endParaRPr lang="en-GB" sz="4000" dirty="0">
              <a:solidFill>
                <a:schemeClr val="tx2"/>
              </a:solidFill>
            </a:endParaRPr>
          </a:p>
        </p:txBody>
      </p:sp>
      <p:sp>
        <p:nvSpPr>
          <p:cNvPr id="3" name="Content Placeholder 2"/>
          <p:cNvSpPr>
            <a:spLocks noGrp="1"/>
          </p:cNvSpPr>
          <p:nvPr>
            <p:ph idx="1"/>
          </p:nvPr>
        </p:nvSpPr>
        <p:spPr>
          <a:xfrm>
            <a:off x="395536" y="1556792"/>
            <a:ext cx="8208912" cy="3384376"/>
          </a:xfrm>
        </p:spPr>
        <p:txBody>
          <a:bodyPr>
            <a:normAutofit/>
          </a:bodyPr>
          <a:lstStyle/>
          <a:p>
            <a:r>
              <a:rPr lang="en-GB" sz="2000" dirty="0"/>
              <a:t>Applicants must be employed by a provider of health and/or care services that </a:t>
            </a:r>
            <a:r>
              <a:rPr lang="en-GB" sz="2000" dirty="0" smtClean="0"/>
              <a:t>PROVIDES CARE THAT IS FREE FOR AT LEAST 50% OF PATIENTS</a:t>
            </a:r>
            <a:r>
              <a:rPr lang="en-GB" sz="2000" dirty="0" smtClean="0"/>
              <a:t>.</a:t>
            </a:r>
            <a:r>
              <a:rPr lang="en-GB" sz="2000" dirty="0"/>
              <a:t>  </a:t>
            </a:r>
          </a:p>
          <a:p>
            <a:r>
              <a:rPr lang="en-GB" sz="2000" dirty="0"/>
              <a:t>The applicant must also be spending at least 50% of their current role delivering </a:t>
            </a:r>
            <a:r>
              <a:rPr lang="en-GB" sz="2000" dirty="0" smtClean="0"/>
              <a:t>health </a:t>
            </a:r>
            <a:r>
              <a:rPr lang="en-GB" sz="2000" dirty="0"/>
              <a:t>and/or care </a:t>
            </a:r>
            <a:r>
              <a:rPr lang="en-GB" sz="2000" dirty="0" err="1" smtClean="0"/>
              <a:t>serviceS</a:t>
            </a:r>
            <a:r>
              <a:rPr lang="en-GB" sz="2000" dirty="0" smtClean="0"/>
              <a:t> THAT ARE FREE AT THE POINT OF NEED</a:t>
            </a:r>
            <a:endParaRPr lang="en-GB" sz="2000" dirty="0" smtClean="0"/>
          </a:p>
          <a:p>
            <a:r>
              <a:rPr lang="en-GB" sz="2000" dirty="0" smtClean="0"/>
              <a:t>Meet academic entry requirements of individual programmes of study</a:t>
            </a:r>
          </a:p>
          <a:p>
            <a:pPr marL="0" indent="0">
              <a:buNone/>
            </a:pPr>
            <a:endParaRPr lang="en-GB" sz="2000" dirty="0" smtClean="0"/>
          </a:p>
          <a:p>
            <a:endParaRPr lang="en-GB" sz="2000" dirty="0"/>
          </a:p>
        </p:txBody>
      </p:sp>
      <p:sp>
        <p:nvSpPr>
          <p:cNvPr id="8" name="TextBox 7"/>
          <p:cNvSpPr txBox="1"/>
          <p:nvPr/>
        </p:nvSpPr>
        <p:spPr>
          <a:xfrm>
            <a:off x="267794" y="6093296"/>
            <a:ext cx="8613475" cy="923330"/>
          </a:xfrm>
          <a:prstGeom prst="rect">
            <a:avLst/>
          </a:prstGeom>
          <a:noFill/>
        </p:spPr>
        <p:txBody>
          <a:bodyPr wrap="square" rtlCol="0">
            <a:spAutoFit/>
          </a:bodyPr>
          <a:lstStyle/>
          <a:p>
            <a:r>
              <a:rPr lang="en-GB" dirty="0">
                <a:solidFill>
                  <a:schemeClr val="tx2"/>
                </a:solidFill>
              </a:rPr>
              <a:t>http://www.nihr.ac.uk/documents/funding/Training-Programmes/TCC-ICA-Eligible-Professions-and-Registration-Bodies.pdf</a:t>
            </a:r>
          </a:p>
          <a:p>
            <a:endParaRPr lang="en-GB" dirty="0"/>
          </a:p>
        </p:txBody>
      </p:sp>
    </p:spTree>
    <p:extLst>
      <p:ext uri="{BB962C8B-B14F-4D97-AF65-F5344CB8AC3E}">
        <p14:creationId xmlns:p14="http://schemas.microsoft.com/office/powerpoint/2010/main" val="2519937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30" y="404664"/>
            <a:ext cx="4922304" cy="493778"/>
          </a:xfrm>
        </p:spPr>
        <p:txBody>
          <a:bodyPr>
            <a:noAutofit/>
          </a:bodyPr>
          <a:lstStyle/>
          <a:p>
            <a:pPr algn="l"/>
            <a:r>
              <a:rPr lang="en-GB" b="1" dirty="0" smtClean="0">
                <a:solidFill>
                  <a:srgbClr val="FF0080"/>
                </a:solidFill>
              </a:rPr>
              <a:t>HEEM</a:t>
            </a:r>
            <a:endParaRPr lang="en-GB" b="1" dirty="0">
              <a:solidFill>
                <a:srgbClr val="FF0080"/>
              </a:solidFill>
            </a:endParaRPr>
          </a:p>
        </p:txBody>
      </p:sp>
      <p:sp>
        <p:nvSpPr>
          <p:cNvPr id="8" name="TextBox 7"/>
          <p:cNvSpPr txBox="1"/>
          <p:nvPr/>
        </p:nvSpPr>
        <p:spPr>
          <a:xfrm>
            <a:off x="475882" y="1298396"/>
            <a:ext cx="8488606" cy="5262979"/>
          </a:xfrm>
          <a:prstGeom prst="rect">
            <a:avLst/>
          </a:prstGeom>
          <a:noFill/>
        </p:spPr>
        <p:txBody>
          <a:bodyPr wrap="square" rtlCol="0">
            <a:spAutoFit/>
          </a:bodyPr>
          <a:lstStyle/>
          <a:p>
            <a:pPr marL="214313" indent="-214313" defTabSz="342900">
              <a:buFont typeface="Arial" panose="020B0604020202020204" pitchFamily="34" charset="0"/>
              <a:buChar char="•"/>
            </a:pPr>
            <a:r>
              <a:rPr lang="en-GB" sz="2400" b="1" dirty="0" smtClean="0"/>
              <a:t>WHERE WE ARE NOW</a:t>
            </a:r>
          </a:p>
          <a:p>
            <a:pPr marL="214313" indent="-214313" defTabSz="342900">
              <a:buFont typeface="Arial" panose="020B0604020202020204" pitchFamily="34" charset="0"/>
              <a:buChar char="•"/>
            </a:pPr>
            <a:r>
              <a:rPr lang="en-GB" sz="2400" dirty="0" smtClean="0"/>
              <a:t>HEE-EM </a:t>
            </a:r>
            <a:r>
              <a:rPr lang="en-GB" sz="2400" dirty="0"/>
              <a:t>Clinical Scholar Awards are the East Midlands response to the Government’s </a:t>
            </a:r>
            <a:r>
              <a:rPr lang="en-GB" sz="2400" dirty="0" smtClean="0"/>
              <a:t>strategy</a:t>
            </a:r>
          </a:p>
          <a:p>
            <a:pPr marL="671513" lvl="1" indent="-214313" defTabSz="342900">
              <a:buFont typeface="Arial" panose="020B0604020202020204" pitchFamily="34" charset="0"/>
              <a:buChar char="•"/>
            </a:pPr>
            <a:r>
              <a:rPr lang="en-GB" sz="2400" dirty="0" smtClean="0"/>
              <a:t>Bronze- Pre </a:t>
            </a:r>
            <a:r>
              <a:rPr lang="en-GB" sz="2400" dirty="0" err="1" smtClean="0"/>
              <a:t>Mres</a:t>
            </a:r>
            <a:r>
              <a:rPr lang="en-GB" sz="2400" dirty="0" smtClean="0"/>
              <a:t> </a:t>
            </a:r>
          </a:p>
          <a:p>
            <a:pPr marL="671513" lvl="1" indent="-214313" defTabSz="342900">
              <a:buFont typeface="Arial" panose="020B0604020202020204" pitchFamily="34" charset="0"/>
              <a:buChar char="•"/>
            </a:pPr>
            <a:r>
              <a:rPr lang="en-GB" sz="2400" dirty="0" smtClean="0"/>
              <a:t>Silver – Pre PhD</a:t>
            </a:r>
          </a:p>
          <a:p>
            <a:pPr marL="671513" lvl="1" indent="-214313" defTabSz="342900">
              <a:buFont typeface="Arial" panose="020B0604020202020204" pitchFamily="34" charset="0"/>
              <a:buChar char="•"/>
            </a:pPr>
            <a:r>
              <a:rPr lang="en-GB" sz="2400" dirty="0" smtClean="0"/>
              <a:t>(Gold – Post doctoral)</a:t>
            </a:r>
            <a:endParaRPr lang="en-GB" sz="2400" dirty="0"/>
          </a:p>
          <a:p>
            <a:pPr marL="214313" indent="-214313" defTabSz="342900">
              <a:buFont typeface="Arial" panose="020B0604020202020204" pitchFamily="34" charset="0"/>
              <a:buChar char="•"/>
            </a:pPr>
            <a:r>
              <a:rPr lang="en-GB" sz="2400" dirty="0" smtClean="0"/>
              <a:t>Scheme </a:t>
            </a:r>
            <a:r>
              <a:rPr lang="en-GB" sz="2400" dirty="0"/>
              <a:t>is in its 6th year to date. So far over 90 students have have been through the programme as a whole</a:t>
            </a:r>
          </a:p>
          <a:p>
            <a:pPr marL="214313" indent="-214313" defTabSz="342900">
              <a:buFont typeface="Arial" panose="020B0604020202020204" pitchFamily="34" charset="0"/>
              <a:buChar char="•"/>
            </a:pPr>
            <a:r>
              <a:rPr lang="en-GB" sz="2400" dirty="0" smtClean="0"/>
              <a:t>48 </a:t>
            </a:r>
            <a:r>
              <a:rPr lang="en-GB" sz="2400" dirty="0"/>
              <a:t>day </a:t>
            </a:r>
            <a:r>
              <a:rPr lang="en-GB" sz="2400" b="1" dirty="0"/>
              <a:t>FUNDED</a:t>
            </a:r>
            <a:r>
              <a:rPr lang="en-GB" sz="2400" dirty="0"/>
              <a:t> opportunities (over 6/9 months) for Nurses, Midwives, Allied Health Professionals, Health Visitors, Pharmacists and now </a:t>
            </a:r>
            <a:r>
              <a:rPr lang="en-GB" sz="2400" dirty="0" smtClean="0"/>
              <a:t>Scientists</a:t>
            </a:r>
          </a:p>
          <a:p>
            <a:pPr marL="342900" indent="-342900" defTabSz="342900">
              <a:buFont typeface="Arial" panose="020B0604020202020204" pitchFamily="34" charset="0"/>
              <a:buChar char="•"/>
            </a:pPr>
            <a:r>
              <a:rPr lang="en-GB" sz="2400" dirty="0" smtClean="0"/>
              <a:t>East Midlands Region beacon of good practice for CAC’s with support from and HEEM</a:t>
            </a:r>
            <a:endParaRPr lang="en-GB" sz="2400" dirty="0"/>
          </a:p>
        </p:txBody>
      </p:sp>
      <p:sp>
        <p:nvSpPr>
          <p:cNvPr id="4" name="Footer Placeholder 16"/>
          <p:cNvSpPr txBox="1"/>
          <p:nvPr/>
        </p:nvSpPr>
        <p:spPr>
          <a:xfrm>
            <a:off x="475882" y="6487435"/>
            <a:ext cx="4003059"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prstClr val="black"/>
                </a:solidFill>
              </a:rPr>
              <a:t>@</a:t>
            </a:r>
            <a:r>
              <a:rPr lang="en-GB" sz="975" b="1" dirty="0" err="1">
                <a:solidFill>
                  <a:prstClr val="black"/>
                </a:solidFill>
              </a:rPr>
              <a:t>NHS_HealthEdEng</a:t>
            </a:r>
            <a:endParaRPr lang="en-GB" sz="975" b="1" dirty="0">
              <a:solidFill>
                <a:prstClr val="black"/>
              </a:solidFill>
            </a:endParaRPr>
          </a:p>
        </p:txBody>
      </p:sp>
    </p:spTree>
    <p:extLst>
      <p:ext uri="{BB962C8B-B14F-4D97-AF65-F5344CB8AC3E}">
        <p14:creationId xmlns:p14="http://schemas.microsoft.com/office/powerpoint/2010/main" val="1678814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707168"/>
            <a:ext cx="5832648" cy="921631"/>
          </a:xfrm>
        </p:spPr>
        <p:txBody>
          <a:bodyPr>
            <a:normAutofit fontScale="90000"/>
          </a:bodyPr>
          <a:lstStyle/>
          <a:p>
            <a:pPr algn="l"/>
            <a:r>
              <a:rPr lang="en-GB" sz="2700" b="1" dirty="0" smtClean="0">
                <a:solidFill>
                  <a:srgbClr val="FF0080"/>
                </a:solidFill>
                <a:latin typeface="+mn-lt"/>
              </a:rPr>
              <a:t>The </a:t>
            </a:r>
            <a:r>
              <a:rPr lang="en-GB" sz="2700" b="1" dirty="0">
                <a:solidFill>
                  <a:srgbClr val="FF0080"/>
                </a:solidFill>
                <a:latin typeface="+mn-lt"/>
              </a:rPr>
              <a:t>Clinical </a:t>
            </a:r>
            <a:r>
              <a:rPr lang="en-GB" sz="2700" b="1" dirty="0" smtClean="0">
                <a:solidFill>
                  <a:srgbClr val="FF0080"/>
                </a:solidFill>
                <a:latin typeface="+mn-lt"/>
              </a:rPr>
              <a:t>Scholar Awards Pathway (HEEM): this is changing from 2018/19</a:t>
            </a:r>
            <a:endParaRPr lang="en-GB" sz="2700" b="1" dirty="0">
              <a:solidFill>
                <a:srgbClr val="FF0080"/>
              </a:solidFill>
              <a:latin typeface="+mn-lt"/>
            </a:endParaRPr>
          </a:p>
        </p:txBody>
      </p:sp>
      <p:sp>
        <p:nvSpPr>
          <p:cNvPr id="7" name="Footer Placeholder 16"/>
          <p:cNvSpPr txBox="1"/>
          <p:nvPr/>
        </p:nvSpPr>
        <p:spPr>
          <a:xfrm>
            <a:off x="1398043" y="5668290"/>
            <a:ext cx="4003059"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prstClr val="black"/>
                </a:solidFill>
              </a:rPr>
              <a:t>@</a:t>
            </a:r>
            <a:r>
              <a:rPr lang="en-GB" sz="975" b="1" dirty="0" err="1">
                <a:solidFill>
                  <a:prstClr val="black"/>
                </a:solidFill>
              </a:rPr>
              <a:t>NHS_HealthEdEng</a:t>
            </a:r>
            <a:endParaRPr lang="en-GB" sz="975" b="1" dirty="0">
              <a:solidFill>
                <a:prstClr val="black"/>
              </a:solidFill>
            </a:endParaRPr>
          </a:p>
        </p:txBody>
      </p:sp>
      <p:pic>
        <p:nvPicPr>
          <p:cNvPr id="1028" name="Picture 4" descr="https://documents.lucidchart.com/documents/3417ecaa-9cf6-479f-b61b-55fc701e27eb/pages/0_0?a=2289&amp;x=-1&amp;y=76&amp;w=1342&amp;h=528&amp;store=1&amp;accept=image%2F*&amp;auth=LCA%203ca5cf99e4462928d1314b30c14625e6efd8f2dc-ts%3D1489391949"/>
          <p:cNvPicPr>
            <a:picLocks noChangeAspect="1" noChangeArrowheads="1"/>
          </p:cNvPicPr>
          <p:nvPr/>
        </p:nvPicPr>
        <p:blipFill rotWithShape="1">
          <a:blip r:embed="rId2">
            <a:extLst>
              <a:ext uri="{28A0092B-C50C-407E-A947-70E740481C1C}">
                <a14:useLocalDpi xmlns:a14="http://schemas.microsoft.com/office/drawing/2010/main" val="0"/>
              </a:ext>
            </a:extLst>
          </a:blip>
          <a:srcRect l="5678" r="4057"/>
          <a:stretch/>
        </p:blipFill>
        <p:spPr bwMode="auto">
          <a:xfrm>
            <a:off x="-247521" y="2022973"/>
            <a:ext cx="9391521" cy="409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282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80"/>
                </a:solidFill>
                <a:effectLst>
                  <a:glow rad="38100">
                    <a:schemeClr val="bg1">
                      <a:lumMod val="65000"/>
                      <a:lumOff val="35000"/>
                      <a:alpha val="40000"/>
                    </a:schemeClr>
                  </a:glow>
                </a:effectLst>
              </a:rPr>
              <a:t>What do the bronze and silver schemes provide?</a:t>
            </a:r>
            <a:endParaRPr lang="en-GB" b="1" dirty="0">
              <a:solidFill>
                <a:srgbClr val="FF0080"/>
              </a:solidFill>
              <a:effectLst>
                <a:glow rad="38100">
                  <a:schemeClr val="bg1">
                    <a:lumMod val="65000"/>
                    <a:lumOff val="35000"/>
                    <a:alpha val="40000"/>
                  </a:schemeClr>
                </a:glow>
              </a:effectLst>
            </a:endParaRPr>
          </a:p>
        </p:txBody>
      </p:sp>
      <p:sp>
        <p:nvSpPr>
          <p:cNvPr id="3" name="Content Placeholder 2"/>
          <p:cNvSpPr>
            <a:spLocks noGrp="1"/>
          </p:cNvSpPr>
          <p:nvPr>
            <p:ph idx="1"/>
          </p:nvPr>
        </p:nvSpPr>
        <p:spPr/>
        <p:txBody>
          <a:bodyPr>
            <a:normAutofit/>
          </a:bodyPr>
          <a:lstStyle/>
          <a:p>
            <a:r>
              <a:rPr lang="en-GB" sz="2400" b="1" dirty="0" smtClean="0">
                <a:effectLst>
                  <a:glow rad="38100">
                    <a:schemeClr val="bg1">
                      <a:lumMod val="50000"/>
                      <a:lumOff val="50000"/>
                      <a:alpha val="20000"/>
                    </a:schemeClr>
                  </a:glow>
                </a:effectLst>
              </a:rPr>
              <a:t>Funding to release staff from clinical practice</a:t>
            </a:r>
          </a:p>
          <a:p>
            <a:r>
              <a:rPr lang="en-GB" sz="2400" b="1" dirty="0" smtClean="0">
                <a:effectLst>
                  <a:glow rad="38100">
                    <a:schemeClr val="bg1">
                      <a:lumMod val="50000"/>
                      <a:lumOff val="50000"/>
                      <a:alpha val="20000"/>
                    </a:schemeClr>
                  </a:glow>
                </a:effectLst>
              </a:rPr>
              <a:t>48 days release from clinical practice for:</a:t>
            </a:r>
          </a:p>
          <a:p>
            <a:pPr lvl="1"/>
            <a:r>
              <a:rPr lang="en-GB" sz="2200" b="1" dirty="0" smtClean="0">
                <a:effectLst>
                  <a:glow rad="38100">
                    <a:schemeClr val="bg1">
                      <a:lumMod val="50000"/>
                      <a:lumOff val="50000"/>
                      <a:alpha val="20000"/>
                    </a:schemeClr>
                  </a:glow>
                </a:effectLst>
              </a:rPr>
              <a:t>mandatory and optional training days </a:t>
            </a:r>
          </a:p>
          <a:p>
            <a:pPr lvl="1"/>
            <a:r>
              <a:rPr lang="en-GB" sz="2200" b="1" dirty="0" smtClean="0">
                <a:effectLst>
                  <a:glow rad="38100">
                    <a:schemeClr val="bg1">
                      <a:lumMod val="50000"/>
                      <a:lumOff val="50000"/>
                      <a:alpha val="20000"/>
                    </a:schemeClr>
                  </a:glow>
                </a:effectLst>
              </a:rPr>
              <a:t>Dedicated time to complete learning outputs</a:t>
            </a:r>
          </a:p>
          <a:p>
            <a:pPr lvl="1"/>
            <a:r>
              <a:rPr lang="en-GB" sz="2200" b="1" dirty="0" smtClean="0">
                <a:effectLst>
                  <a:glow rad="38100">
                    <a:schemeClr val="bg1">
                      <a:lumMod val="50000"/>
                      <a:lumOff val="50000"/>
                      <a:alpha val="20000"/>
                    </a:schemeClr>
                  </a:glow>
                </a:effectLst>
              </a:rPr>
              <a:t>Action learning sets</a:t>
            </a:r>
          </a:p>
          <a:p>
            <a:r>
              <a:rPr lang="en-GB" sz="2400" b="1" dirty="0" smtClean="0">
                <a:effectLst>
                  <a:glow rad="38100">
                    <a:schemeClr val="bg1">
                      <a:lumMod val="50000"/>
                      <a:lumOff val="50000"/>
                      <a:alpha val="20000"/>
                    </a:schemeClr>
                  </a:glow>
                </a:effectLst>
              </a:rPr>
              <a:t>A clinical and academic mentor</a:t>
            </a:r>
          </a:p>
          <a:p>
            <a:r>
              <a:rPr lang="en-GB" sz="2400" b="1" dirty="0" smtClean="0">
                <a:effectLst>
                  <a:glow rad="38100">
                    <a:schemeClr val="bg1">
                      <a:lumMod val="50000"/>
                      <a:lumOff val="50000"/>
                      <a:alpha val="20000"/>
                    </a:schemeClr>
                  </a:glow>
                </a:effectLst>
              </a:rPr>
              <a:t>Enhanced ability to compete for the next stage in the awards pathway e.g. </a:t>
            </a:r>
            <a:r>
              <a:rPr lang="en-GB" sz="2400" b="1" dirty="0" err="1" smtClean="0">
                <a:effectLst>
                  <a:glow rad="38100">
                    <a:schemeClr val="bg1">
                      <a:lumMod val="50000"/>
                      <a:lumOff val="50000"/>
                      <a:alpha val="20000"/>
                    </a:schemeClr>
                  </a:glow>
                </a:effectLst>
              </a:rPr>
              <a:t>Mres</a:t>
            </a:r>
            <a:r>
              <a:rPr lang="en-GB" sz="2400" b="1" dirty="0" smtClean="0">
                <a:effectLst>
                  <a:glow rad="38100">
                    <a:schemeClr val="bg1">
                      <a:lumMod val="50000"/>
                      <a:lumOff val="50000"/>
                      <a:alpha val="20000"/>
                    </a:schemeClr>
                  </a:glow>
                </a:effectLst>
              </a:rPr>
              <a:t>/</a:t>
            </a:r>
            <a:r>
              <a:rPr lang="en-GB" sz="2400" b="1" dirty="0" err="1" smtClean="0">
                <a:effectLst>
                  <a:glow rad="38100">
                    <a:schemeClr val="bg1">
                      <a:lumMod val="50000"/>
                      <a:lumOff val="50000"/>
                      <a:alpha val="20000"/>
                    </a:schemeClr>
                  </a:glow>
                </a:effectLst>
              </a:rPr>
              <a:t>Marm</a:t>
            </a:r>
            <a:r>
              <a:rPr lang="en-GB" sz="2400" b="1" dirty="0" smtClean="0">
                <a:effectLst>
                  <a:glow rad="38100">
                    <a:schemeClr val="bg1">
                      <a:lumMod val="50000"/>
                      <a:lumOff val="50000"/>
                      <a:alpha val="20000"/>
                    </a:schemeClr>
                  </a:glow>
                </a:effectLst>
              </a:rPr>
              <a:t>; PhD</a:t>
            </a:r>
          </a:p>
          <a:p>
            <a:endParaRPr lang="en-GB" sz="2400" b="1" dirty="0">
              <a:effectLst>
                <a:glow rad="38100">
                  <a:schemeClr val="bg1">
                    <a:lumMod val="50000"/>
                    <a:lumOff val="50000"/>
                    <a:alpha val="20000"/>
                  </a:schemeClr>
                </a:glow>
              </a:effectLst>
            </a:endParaRPr>
          </a:p>
        </p:txBody>
      </p:sp>
    </p:spTree>
    <p:extLst>
      <p:ext uri="{BB962C8B-B14F-4D97-AF65-F5344CB8AC3E}">
        <p14:creationId xmlns:p14="http://schemas.microsoft.com/office/powerpoint/2010/main" val="1936446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8745"/>
            <a:ext cx="8229600" cy="990600"/>
          </a:xfrm>
        </p:spPr>
        <p:txBody>
          <a:bodyPr>
            <a:normAutofit fontScale="90000"/>
          </a:bodyPr>
          <a:lstStyle/>
          <a:p>
            <a:r>
              <a:rPr lang="en-US" sz="4000" b="1" dirty="0" smtClean="0">
                <a:solidFill>
                  <a:srgbClr val="FF0080"/>
                </a:solidFill>
                <a:effectLst>
                  <a:glow rad="38100">
                    <a:schemeClr val="bg1">
                      <a:lumMod val="65000"/>
                      <a:lumOff val="35000"/>
                      <a:alpha val="40000"/>
                    </a:schemeClr>
                  </a:glow>
                </a:effectLst>
              </a:rPr>
              <a:t>what does the </a:t>
            </a:r>
            <a:r>
              <a:rPr lang="en-US" sz="4000" b="1" dirty="0" err="1" smtClean="0">
                <a:solidFill>
                  <a:srgbClr val="FF0080"/>
                </a:solidFill>
                <a:effectLst>
                  <a:glow rad="38100">
                    <a:schemeClr val="bg1">
                      <a:lumMod val="65000"/>
                      <a:lumOff val="35000"/>
                      <a:alpha val="40000"/>
                    </a:schemeClr>
                  </a:glow>
                </a:effectLst>
              </a:rPr>
              <a:t>maRM</a:t>
            </a:r>
            <a:r>
              <a:rPr lang="en-US" sz="4000" b="1" dirty="0" smtClean="0">
                <a:solidFill>
                  <a:srgbClr val="FF0080"/>
                </a:solidFill>
                <a:effectLst>
                  <a:glow rad="38100">
                    <a:schemeClr val="bg1">
                      <a:lumMod val="65000"/>
                      <a:lumOff val="35000"/>
                      <a:alpha val="40000"/>
                    </a:schemeClr>
                  </a:glow>
                </a:effectLst>
              </a:rPr>
              <a:t> provide?</a:t>
            </a:r>
            <a:endParaRPr lang="en-US" sz="4000" b="1" dirty="0">
              <a:solidFill>
                <a:srgbClr val="FF0080"/>
              </a:solidFill>
              <a:effectLst>
                <a:glow rad="38100">
                  <a:schemeClr val="bg1">
                    <a:lumMod val="65000"/>
                    <a:lumOff val="35000"/>
                    <a:alpha val="40000"/>
                  </a:schemeClr>
                </a:glow>
              </a:effectLst>
            </a:endParaRPr>
          </a:p>
        </p:txBody>
      </p:sp>
      <p:sp>
        <p:nvSpPr>
          <p:cNvPr id="3" name="Content Placeholder 2"/>
          <p:cNvSpPr>
            <a:spLocks noGrp="1"/>
          </p:cNvSpPr>
          <p:nvPr>
            <p:ph idx="1"/>
          </p:nvPr>
        </p:nvSpPr>
        <p:spPr>
          <a:xfrm>
            <a:off x="818348" y="1988840"/>
            <a:ext cx="7511472" cy="4608512"/>
          </a:xfrm>
        </p:spPr>
        <p:txBody>
          <a:bodyPr>
            <a:normAutofit/>
          </a:bodyPr>
          <a:lstStyle/>
          <a:p>
            <a:r>
              <a:rPr lang="en-US" sz="2400" dirty="0" smtClean="0"/>
              <a:t>MA Research Methods</a:t>
            </a:r>
          </a:p>
          <a:p>
            <a:r>
              <a:rPr lang="en-US" sz="2400" dirty="0" smtClean="0"/>
              <a:t>Health Pathway</a:t>
            </a:r>
          </a:p>
          <a:p>
            <a:r>
              <a:rPr lang="en-US" sz="2400" dirty="0" smtClean="0"/>
              <a:t>Available as self funded </a:t>
            </a:r>
            <a:endParaRPr lang="en-US" sz="2400" b="1" u="sng" dirty="0" smtClean="0">
              <a:solidFill>
                <a:schemeClr val="tx1"/>
              </a:solidFill>
            </a:endParaRPr>
          </a:p>
          <a:p>
            <a:r>
              <a:rPr lang="en-US" sz="2400" dirty="0" smtClean="0"/>
              <a:t>Available FT or up to 4 years PT self funding</a:t>
            </a:r>
          </a:p>
          <a:p>
            <a:r>
              <a:rPr lang="en-GB" sz="2400" b="1" dirty="0" smtClean="0">
                <a:effectLst>
                  <a:glow rad="38100">
                    <a:schemeClr val="bg1">
                      <a:lumMod val="50000"/>
                      <a:lumOff val="50000"/>
                      <a:alpha val="20000"/>
                    </a:schemeClr>
                  </a:glow>
                </a:effectLst>
              </a:rPr>
              <a:t>NIHR/HEE funding pathway </a:t>
            </a:r>
            <a:r>
              <a:rPr lang="en-GB" sz="2400" b="1" dirty="0" smtClean="0">
                <a:effectLst>
                  <a:glow rad="38100">
                    <a:schemeClr val="bg1">
                      <a:lumMod val="50000"/>
                      <a:lumOff val="50000"/>
                      <a:alpha val="20000"/>
                    </a:schemeClr>
                  </a:glow>
                </a:effectLst>
              </a:rPr>
              <a:t>discontinued ON AN INSTITUTIONAL BASIS </a:t>
            </a:r>
            <a:r>
              <a:rPr lang="en-GB" sz="2400" b="1" dirty="0" smtClean="0">
                <a:effectLst>
                  <a:glow rad="38100">
                    <a:schemeClr val="bg1">
                      <a:lumMod val="50000"/>
                      <a:lumOff val="50000"/>
                      <a:alpha val="20000"/>
                    </a:schemeClr>
                  </a:glow>
                </a:effectLst>
              </a:rPr>
              <a:t>from 2018</a:t>
            </a:r>
            <a:endParaRPr lang="en-GB" sz="2400" b="1" dirty="0">
              <a:effectLst>
                <a:glow rad="38100">
                  <a:schemeClr val="bg1">
                    <a:lumMod val="50000"/>
                    <a:lumOff val="50000"/>
                    <a:alpha val="20000"/>
                  </a:schemeClr>
                </a:glow>
              </a:effectLst>
            </a:endParaRPr>
          </a:p>
          <a:p>
            <a:endParaRPr lang="en-US" sz="2400" dirty="0"/>
          </a:p>
        </p:txBody>
      </p:sp>
    </p:spTree>
    <p:extLst>
      <p:ext uri="{BB962C8B-B14F-4D97-AF65-F5344CB8AC3E}">
        <p14:creationId xmlns:p14="http://schemas.microsoft.com/office/powerpoint/2010/main" val="3401158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80"/>
                </a:solidFill>
              </a:rPr>
              <a:t>HEE/NIHR Pre-doctoral Clinical Academic </a:t>
            </a:r>
            <a:r>
              <a:rPr lang="en-US" b="1" dirty="0" smtClean="0">
                <a:solidFill>
                  <a:srgbClr val="FF0080"/>
                </a:solidFill>
              </a:rPr>
              <a:t>Fellowships (PCAF)  </a:t>
            </a:r>
            <a:r>
              <a:rPr lang="en-US" b="1" u="sng" dirty="0" smtClean="0">
                <a:solidFill>
                  <a:srgbClr val="FF0080"/>
                </a:solidFill>
              </a:rPr>
              <a:t>NEW</a:t>
            </a:r>
            <a:r>
              <a:rPr lang="en-GB" b="1" dirty="0">
                <a:solidFill>
                  <a:srgbClr val="FF0080"/>
                </a:solidFill>
              </a:rPr>
              <a:t/>
            </a:r>
            <a:br>
              <a:rPr lang="en-GB" b="1" dirty="0">
                <a:solidFill>
                  <a:srgbClr val="FF0080"/>
                </a:solidFill>
              </a:rPr>
            </a:br>
            <a:endParaRPr lang="en-GB" b="1" dirty="0">
              <a:solidFill>
                <a:srgbClr val="FF0080"/>
              </a:solidFill>
            </a:endParaRPr>
          </a:p>
        </p:txBody>
      </p:sp>
      <p:sp>
        <p:nvSpPr>
          <p:cNvPr id="3" name="Content Placeholder 2"/>
          <p:cNvSpPr>
            <a:spLocks noGrp="1"/>
          </p:cNvSpPr>
          <p:nvPr>
            <p:ph idx="1"/>
          </p:nvPr>
        </p:nvSpPr>
        <p:spPr>
          <a:xfrm>
            <a:off x="683568" y="1772816"/>
            <a:ext cx="7511472" cy="4464496"/>
          </a:xfrm>
        </p:spPr>
        <p:txBody>
          <a:bodyPr>
            <a:normAutofit/>
          </a:bodyPr>
          <a:lstStyle/>
          <a:p>
            <a:r>
              <a:rPr lang="en-GB" sz="2000" dirty="0" smtClean="0"/>
              <a:t>Awarded to an </a:t>
            </a:r>
            <a:r>
              <a:rPr lang="en-GB" sz="2000" b="1" dirty="0" smtClean="0"/>
              <a:t>individual </a:t>
            </a:r>
            <a:r>
              <a:rPr lang="en-GB" sz="2000" dirty="0" smtClean="0"/>
              <a:t>but hosted by an employing organisation, HEI or NHS BODY</a:t>
            </a:r>
          </a:p>
          <a:p>
            <a:r>
              <a:rPr lang="en-GB" sz="2000" dirty="0" smtClean="0"/>
              <a:t>AWARD provides:</a:t>
            </a:r>
          </a:p>
          <a:p>
            <a:r>
              <a:rPr lang="en-GB" sz="2000" dirty="0" smtClean="0"/>
              <a:t>Up to 50% salary; to cover </a:t>
            </a:r>
            <a:r>
              <a:rPr lang="en-GB" sz="2000" b="1" dirty="0" smtClean="0"/>
              <a:t>academic </a:t>
            </a:r>
            <a:r>
              <a:rPr lang="en-GB" sz="2000" dirty="0" smtClean="0"/>
              <a:t>component: either 100% 2 years; 80% 30/12; 60% 40/12</a:t>
            </a:r>
          </a:p>
          <a:p>
            <a:r>
              <a:rPr lang="en-GB" sz="2000" dirty="0" smtClean="0"/>
              <a:t>Training an development programme</a:t>
            </a:r>
          </a:p>
          <a:p>
            <a:pPr lvl="1"/>
            <a:r>
              <a:rPr lang="en-GB" sz="2000" dirty="0" smtClean="0"/>
              <a:t>5K towards masters level </a:t>
            </a:r>
            <a:r>
              <a:rPr lang="en-GB" sz="2000" dirty="0" smtClean="0"/>
              <a:t>training Or can provide full funding for a masters programme of study</a:t>
            </a:r>
            <a:endParaRPr lang="en-GB" sz="2000" dirty="0" smtClean="0"/>
          </a:p>
          <a:p>
            <a:pPr lvl="1"/>
            <a:r>
              <a:rPr lang="en-GB" sz="2000" dirty="0" smtClean="0"/>
              <a:t>1K bursary for conferences,/meetings </a:t>
            </a:r>
            <a:r>
              <a:rPr lang="en-GB" sz="2000" dirty="0" err="1" smtClean="0"/>
              <a:t>incl</a:t>
            </a:r>
            <a:r>
              <a:rPr lang="en-GB" sz="2000" dirty="0" smtClean="0"/>
              <a:t>: travel, subsistence and fees</a:t>
            </a:r>
          </a:p>
          <a:p>
            <a:pPr lvl="1"/>
            <a:r>
              <a:rPr lang="en-GB" sz="2000" dirty="0" smtClean="0"/>
              <a:t>1K towards cost of supervision/mentoring</a:t>
            </a:r>
            <a:endParaRPr lang="en-GB" sz="2000" dirty="0"/>
          </a:p>
        </p:txBody>
      </p:sp>
    </p:spTree>
    <p:extLst>
      <p:ext uri="{BB962C8B-B14F-4D97-AF65-F5344CB8AC3E}">
        <p14:creationId xmlns:p14="http://schemas.microsoft.com/office/powerpoint/2010/main" val="529864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80"/>
                </a:solidFill>
              </a:rPr>
              <a:t>HEE/NIHR Pre-doctoral Clinical Academic </a:t>
            </a:r>
            <a:r>
              <a:rPr lang="en-US" b="1" dirty="0" smtClean="0">
                <a:solidFill>
                  <a:srgbClr val="FF0080"/>
                </a:solidFill>
              </a:rPr>
              <a:t>Fellowships (PCAF)</a:t>
            </a:r>
            <a:r>
              <a:rPr lang="en-GB" dirty="0" smtClean="0">
                <a:solidFill>
                  <a:srgbClr val="FF0080"/>
                </a:solidFill>
              </a:rPr>
              <a:t> </a:t>
            </a:r>
            <a:r>
              <a:rPr lang="en-GB" sz="3200" dirty="0" smtClean="0">
                <a:solidFill>
                  <a:srgbClr val="FF0080"/>
                </a:solidFill>
              </a:rPr>
              <a:t> </a:t>
            </a:r>
            <a:r>
              <a:rPr lang="en-GB" sz="3200" b="1" u="sng" dirty="0" smtClean="0">
                <a:solidFill>
                  <a:srgbClr val="FF0080"/>
                </a:solidFill>
              </a:rPr>
              <a:t>new</a:t>
            </a:r>
            <a:endParaRPr lang="en-GB" b="1" u="sng" dirty="0">
              <a:solidFill>
                <a:srgbClr val="FF0080"/>
              </a:solidFill>
            </a:endParaRPr>
          </a:p>
        </p:txBody>
      </p:sp>
      <p:sp>
        <p:nvSpPr>
          <p:cNvPr id="3" name="Content Placeholder 2"/>
          <p:cNvSpPr>
            <a:spLocks noGrp="1"/>
          </p:cNvSpPr>
          <p:nvPr>
            <p:ph idx="1"/>
          </p:nvPr>
        </p:nvSpPr>
        <p:spPr/>
        <p:txBody>
          <a:bodyPr/>
          <a:lstStyle/>
          <a:p>
            <a:r>
              <a:rPr lang="en-GB" sz="2400" dirty="0" smtClean="0"/>
              <a:t>Graduate from one of the eligible professions</a:t>
            </a:r>
          </a:p>
          <a:p>
            <a:r>
              <a:rPr lang="en-GB" sz="2400" dirty="0" smtClean="0"/>
              <a:t>AT least one years post-graduate clinical professional practice</a:t>
            </a:r>
          </a:p>
          <a:p>
            <a:r>
              <a:rPr lang="en-GB" sz="2400" dirty="0" smtClean="0"/>
              <a:t>Employed by health or care service provider that is at least 50% publically funded</a:t>
            </a:r>
          </a:p>
          <a:p>
            <a:r>
              <a:rPr lang="en-GB" sz="2400" dirty="0" smtClean="0"/>
              <a:t>Applicant must spend at least 50% of their time providing health or care in publically funded services</a:t>
            </a:r>
          </a:p>
          <a:p>
            <a:r>
              <a:rPr lang="en-GB" sz="2400" dirty="0" smtClean="0"/>
              <a:t>MUST NOT have registered or completed a PHD</a:t>
            </a:r>
            <a:endParaRPr lang="en-GB" sz="2400" dirty="0"/>
          </a:p>
        </p:txBody>
      </p:sp>
    </p:spTree>
    <p:extLst>
      <p:ext uri="{BB962C8B-B14F-4D97-AF65-F5344CB8AC3E}">
        <p14:creationId xmlns:p14="http://schemas.microsoft.com/office/powerpoint/2010/main" val="380787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80"/>
                </a:solidFill>
              </a:rPr>
              <a:t>PCAF</a:t>
            </a:r>
            <a:endParaRPr lang="en-GB" b="1" dirty="0">
              <a:solidFill>
                <a:srgbClr val="FF0080"/>
              </a:solidFill>
            </a:endParaRPr>
          </a:p>
        </p:txBody>
      </p:sp>
      <p:sp>
        <p:nvSpPr>
          <p:cNvPr id="3" name="Content Placeholder 2"/>
          <p:cNvSpPr>
            <a:spLocks noGrp="1"/>
          </p:cNvSpPr>
          <p:nvPr>
            <p:ph idx="1"/>
          </p:nvPr>
        </p:nvSpPr>
        <p:spPr>
          <a:xfrm>
            <a:off x="818348" y="1628800"/>
            <a:ext cx="7511472" cy="4473260"/>
          </a:xfrm>
        </p:spPr>
        <p:txBody>
          <a:bodyPr/>
          <a:lstStyle/>
          <a:p>
            <a:r>
              <a:rPr lang="en-GB" sz="2400" dirty="0" smtClean="0"/>
              <a:t>CRITERIA</a:t>
            </a:r>
          </a:p>
          <a:p>
            <a:pPr lvl="1"/>
            <a:r>
              <a:rPr lang="en-GB" sz="2400" dirty="0" smtClean="0"/>
              <a:t>QUALITY OF TRAINING</a:t>
            </a:r>
          </a:p>
          <a:p>
            <a:pPr lvl="1"/>
            <a:r>
              <a:rPr lang="en-GB" sz="2400" dirty="0" smtClean="0"/>
              <a:t>STRONG ACADEMIC ENVIRONMENT</a:t>
            </a:r>
          </a:p>
          <a:p>
            <a:pPr lvl="1"/>
            <a:r>
              <a:rPr lang="en-GB" sz="2400" dirty="0" smtClean="0"/>
              <a:t>ACADEMIC SUPERVISION</a:t>
            </a:r>
          </a:p>
          <a:p>
            <a:pPr lvl="1"/>
            <a:r>
              <a:rPr lang="en-GB" sz="2400" dirty="0" smtClean="0"/>
              <a:t>CAC MENTORSHIP</a:t>
            </a:r>
          </a:p>
          <a:p>
            <a:pPr lvl="1"/>
            <a:r>
              <a:rPr lang="en-GB" sz="2400" dirty="0" smtClean="0"/>
              <a:t>PROTECTED TIME</a:t>
            </a:r>
          </a:p>
          <a:p>
            <a:pPr lvl="1"/>
            <a:r>
              <a:rPr lang="en-GB" sz="2400" dirty="0" smtClean="0"/>
              <a:t>Reputation of HEI</a:t>
            </a:r>
          </a:p>
          <a:p>
            <a:pPr lvl="1"/>
            <a:r>
              <a:rPr lang="en-GB" sz="2400" dirty="0" smtClean="0"/>
              <a:t>Applicant clinical 50% of time</a:t>
            </a:r>
          </a:p>
          <a:p>
            <a:pPr lvl="1"/>
            <a:endParaRPr lang="en-GB" dirty="0"/>
          </a:p>
        </p:txBody>
      </p:sp>
    </p:spTree>
    <p:extLst>
      <p:ext uri="{BB962C8B-B14F-4D97-AF65-F5344CB8AC3E}">
        <p14:creationId xmlns:p14="http://schemas.microsoft.com/office/powerpoint/2010/main" val="113200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251520" y="267494"/>
            <a:ext cx="8435280" cy="1399032"/>
          </a:xfrm>
        </p:spPr>
        <p:txBody>
          <a:bodyPr>
            <a:normAutofit/>
          </a:bodyPr>
          <a:lstStyle/>
          <a:p>
            <a:r>
              <a:rPr lang="en-GB" b="1" dirty="0" smtClean="0">
                <a:solidFill>
                  <a:srgbClr val="FF0080"/>
                </a:solidFill>
              </a:rPr>
              <a:t>History and context: 20 years ago</a:t>
            </a:r>
          </a:p>
        </p:txBody>
      </p:sp>
      <p:sp>
        <p:nvSpPr>
          <p:cNvPr id="55298" name="Rectangle 3"/>
          <p:cNvSpPr>
            <a:spLocks noGrp="1" noChangeArrowheads="1"/>
          </p:cNvSpPr>
          <p:nvPr>
            <p:ph idx="1"/>
          </p:nvPr>
        </p:nvSpPr>
        <p:spPr>
          <a:xfrm>
            <a:off x="179512" y="1268760"/>
            <a:ext cx="8748588" cy="4979640"/>
          </a:xfrm>
          <a:prstGeom prst="rect">
            <a:avLst/>
          </a:prstGeom>
        </p:spPr>
        <p:txBody>
          <a:bodyPr>
            <a:normAutofit/>
          </a:bodyPr>
          <a:lstStyle/>
          <a:p>
            <a:r>
              <a:rPr lang="en-GB" sz="2200" dirty="0" smtClean="0"/>
              <a:t>1995 House of Lords select committee: </a:t>
            </a:r>
            <a:r>
              <a:rPr lang="en-GB" sz="2200" b="1" dirty="0" smtClean="0"/>
              <a:t>Medical research </a:t>
            </a:r>
            <a:r>
              <a:rPr lang="en-GB" sz="2200" dirty="0" smtClean="0"/>
              <a:t>and the NHS reforms: </a:t>
            </a:r>
            <a:r>
              <a:rPr lang="en-GB" sz="2200" i="1" dirty="0" smtClean="0">
                <a:solidFill>
                  <a:srgbClr val="FF0080"/>
                </a:solidFill>
              </a:rPr>
              <a:t>disincentives to medical academic careers</a:t>
            </a:r>
          </a:p>
          <a:p>
            <a:r>
              <a:rPr lang="en-GB" sz="2200" dirty="0" smtClean="0"/>
              <a:t>1997: The Richards report</a:t>
            </a:r>
          </a:p>
          <a:p>
            <a:r>
              <a:rPr lang="en-GB" sz="2200" dirty="0" smtClean="0"/>
              <a:t>1999: DH and JCC: </a:t>
            </a:r>
            <a:r>
              <a:rPr lang="en-GB" sz="2200" i="1" dirty="0" smtClean="0">
                <a:solidFill>
                  <a:srgbClr val="FF0080"/>
                </a:solidFill>
              </a:rPr>
              <a:t>need a clearer career track</a:t>
            </a:r>
          </a:p>
          <a:p>
            <a:r>
              <a:rPr lang="en-GB" sz="2200" dirty="0" smtClean="0"/>
              <a:t>Academy of Medical Sciences “Prof John </a:t>
            </a:r>
            <a:r>
              <a:rPr lang="en-GB" sz="2200" dirty="0" err="1" smtClean="0"/>
              <a:t>Savill</a:t>
            </a:r>
            <a:r>
              <a:rPr lang="en-GB" sz="2200" dirty="0" smtClean="0"/>
              <a:t>" Report, championed the creation of new opportunities for </a:t>
            </a:r>
            <a:r>
              <a:rPr lang="en-GB" sz="2200" b="1" dirty="0" smtClean="0"/>
              <a:t>academic training for doctors</a:t>
            </a:r>
            <a:r>
              <a:rPr lang="en-GB" sz="2200" dirty="0" smtClean="0"/>
              <a:t>.</a:t>
            </a:r>
          </a:p>
          <a:p>
            <a:r>
              <a:rPr lang="en-GB" sz="2200" i="1" dirty="0" smtClean="0">
                <a:solidFill>
                  <a:srgbClr val="003366"/>
                </a:solidFill>
              </a:rPr>
              <a:t>"</a:t>
            </a:r>
            <a:r>
              <a:rPr lang="en-GB" sz="2200" b="1" i="1" dirty="0" smtClean="0">
                <a:solidFill>
                  <a:srgbClr val="FF0080"/>
                </a:solidFill>
              </a:rPr>
              <a:t>The Tenured Track Clinician Scientist: a new career pathway to promote recruitment into academic medicine</a:t>
            </a:r>
            <a:r>
              <a:rPr lang="en-GB" sz="2200" i="1" dirty="0" smtClean="0">
                <a:solidFill>
                  <a:srgbClr val="FF0080"/>
                </a:solidFill>
              </a:rPr>
              <a:t>"</a:t>
            </a:r>
            <a:r>
              <a:rPr lang="en-GB" sz="2200" dirty="0" smtClean="0">
                <a:solidFill>
                  <a:srgbClr val="FF0080"/>
                </a:solidFill>
              </a:rPr>
              <a:t> </a:t>
            </a:r>
          </a:p>
          <a:p>
            <a:r>
              <a:rPr lang="en-GB" sz="2200" dirty="0" smtClean="0"/>
              <a:t>2002: The clinician scientist scheme</a:t>
            </a:r>
          </a:p>
          <a:p>
            <a:r>
              <a:rPr lang="en-GB" sz="2200" dirty="0" smtClean="0"/>
              <a:t>Postdoctoral clinical research training for Clinical Scientists. </a:t>
            </a:r>
          </a:p>
        </p:txBody>
      </p:sp>
    </p:spTree>
    <p:extLst>
      <p:ext uri="{BB962C8B-B14F-4D97-AF65-F5344CB8AC3E}">
        <p14:creationId xmlns:p14="http://schemas.microsoft.com/office/powerpoint/2010/main" val="43121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2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285750" y="404664"/>
            <a:ext cx="8858250" cy="1085850"/>
          </a:xfrm>
          <a:ln>
            <a:miter lim="800000"/>
            <a:headEnd/>
            <a:tailEnd/>
          </a:ln>
        </p:spPr>
        <p:txBody>
          <a:bodyPr anchor="ctr">
            <a:normAutofit fontScale="90000"/>
            <a:scene3d>
              <a:camera prst="orthographicFront"/>
              <a:lightRig rig="soft" dir="t"/>
            </a:scene3d>
            <a:sp3d prstMaterial="softEdge">
              <a:bevelT w="25400" h="25400"/>
            </a:sp3d>
          </a:bodyPr>
          <a:lstStyle/>
          <a:p>
            <a:pPr eaLnBrk="1" hangingPunct="1">
              <a:defRPr/>
            </a:pPr>
            <a:r>
              <a:rPr lang="en-GB" sz="3500" b="1" kern="1200" dirty="0" smtClean="0">
                <a:solidFill>
                  <a:srgbClr val="FF0080"/>
                </a:solidFill>
              </a:rPr>
              <a:t>Introducing </a:t>
            </a:r>
            <a:r>
              <a:rPr lang="en-GB" sz="3500" b="1" kern="1200" dirty="0">
                <a:solidFill>
                  <a:srgbClr val="FF0080"/>
                </a:solidFill>
              </a:rPr>
              <a:t>the Researcher Development Framework (RDF)</a:t>
            </a:r>
            <a:endParaRPr lang="en-US" sz="3500" b="1" kern="1200" dirty="0">
              <a:solidFill>
                <a:srgbClr val="FF0080"/>
              </a:solidFill>
            </a:endParaRPr>
          </a:p>
        </p:txBody>
      </p:sp>
      <p:sp>
        <p:nvSpPr>
          <p:cNvPr id="6147" name="Rectangle 3"/>
          <p:cNvSpPr>
            <a:spLocks noGrp="1" noChangeArrowheads="1"/>
          </p:cNvSpPr>
          <p:nvPr>
            <p:ph type="body" idx="4294967295"/>
          </p:nvPr>
        </p:nvSpPr>
        <p:spPr>
          <a:xfrm>
            <a:off x="395417" y="1962151"/>
            <a:ext cx="8439664" cy="879904"/>
          </a:xfrm>
        </p:spPr>
        <p:txBody>
          <a:bodyPr>
            <a:normAutofit fontScale="92500" lnSpcReduction="10000"/>
          </a:bodyPr>
          <a:lstStyle/>
          <a:p>
            <a:pPr marL="365125" indent="-255588" eaLnBrk="1" hangingPunct="1">
              <a:lnSpc>
                <a:spcPct val="80000"/>
              </a:lnSpc>
              <a:buNone/>
            </a:pPr>
            <a:r>
              <a:rPr lang="en-US" sz="2600" dirty="0" smtClean="0">
                <a:solidFill>
                  <a:srgbClr val="FF0080"/>
                </a:solidFill>
              </a:rPr>
              <a:t>The professional development framework to </a:t>
            </a:r>
            <a:r>
              <a:rPr lang="en-US" sz="2600" dirty="0" err="1" smtClean="0">
                <a:solidFill>
                  <a:srgbClr val="FF0080"/>
                </a:solidFill>
              </a:rPr>
              <a:t>realise</a:t>
            </a:r>
            <a:r>
              <a:rPr lang="en-US" sz="2600" dirty="0" smtClean="0">
                <a:solidFill>
                  <a:srgbClr val="FF0080"/>
                </a:solidFill>
              </a:rPr>
              <a:t> the potential of researchers</a:t>
            </a:r>
            <a:br>
              <a:rPr lang="en-US" sz="2600" dirty="0" smtClean="0">
                <a:solidFill>
                  <a:srgbClr val="FF0080"/>
                </a:solidFill>
              </a:rPr>
            </a:br>
            <a:endParaRPr lang="en-GB" sz="1500" dirty="0" smtClean="0">
              <a:solidFill>
                <a:srgbClr val="FF0080"/>
              </a:solidFill>
            </a:endParaRPr>
          </a:p>
          <a:p>
            <a:pPr marL="365125" indent="-255588" eaLnBrk="1" hangingPunct="1">
              <a:lnSpc>
                <a:spcPct val="80000"/>
              </a:lnSpc>
              <a:buFont typeface="Wingdings" pitchFamily="2" charset="2"/>
              <a:buNone/>
            </a:pPr>
            <a:endParaRPr lang="en-GB" sz="2600" dirty="0" smtClean="0">
              <a:solidFill>
                <a:srgbClr val="FF0080"/>
              </a:solidFill>
            </a:endParaRPr>
          </a:p>
          <a:p>
            <a:pPr marL="365125" indent="-255588" eaLnBrk="1" hangingPunct="1">
              <a:lnSpc>
                <a:spcPct val="80000"/>
              </a:lnSpc>
              <a:buFont typeface="Wingdings" pitchFamily="2" charset="2"/>
              <a:buNone/>
            </a:pPr>
            <a:endParaRPr lang="en-US" sz="2600" dirty="0" smtClean="0"/>
          </a:p>
        </p:txBody>
      </p:sp>
      <p:pic>
        <p:nvPicPr>
          <p:cNvPr id="6148"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487310"/>
            <a:ext cx="38227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7783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6753225" y="2205038"/>
            <a:ext cx="216835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Blip>
                <a:blip r:embed="rId3"/>
              </a:buBlip>
            </a:pPr>
            <a:r>
              <a:rPr lang="en-GB" sz="2800" dirty="0">
                <a:latin typeface="+mn-lt"/>
                <a:cs typeface="Arial" pitchFamily="34" charset="0"/>
              </a:rPr>
              <a:t>4 domains</a:t>
            </a:r>
            <a:br>
              <a:rPr lang="en-GB" sz="2800" dirty="0">
                <a:latin typeface="+mn-lt"/>
                <a:cs typeface="Arial" pitchFamily="34" charset="0"/>
              </a:rPr>
            </a:br>
            <a:endParaRPr lang="en-GB" sz="2800" dirty="0">
              <a:latin typeface="+mn-lt"/>
              <a:cs typeface="Arial" pitchFamily="34" charset="0"/>
            </a:endParaRPr>
          </a:p>
          <a:p>
            <a:pPr eaLnBrk="1" hangingPunct="1">
              <a:buFontTx/>
              <a:buBlip>
                <a:blip r:embed="rId3"/>
              </a:buBlip>
            </a:pPr>
            <a:r>
              <a:rPr lang="en-GB" sz="2800" dirty="0">
                <a:latin typeface="+mn-lt"/>
                <a:cs typeface="Arial" pitchFamily="34" charset="0"/>
              </a:rPr>
              <a:t>12 sub-domains</a:t>
            </a:r>
            <a:br>
              <a:rPr lang="en-GB" sz="2800" dirty="0">
                <a:latin typeface="+mn-lt"/>
                <a:cs typeface="Arial" pitchFamily="34" charset="0"/>
              </a:rPr>
            </a:br>
            <a:endParaRPr lang="en-GB" sz="2800" dirty="0">
              <a:latin typeface="+mn-lt"/>
              <a:cs typeface="Arial" pitchFamily="34" charset="0"/>
            </a:endParaRPr>
          </a:p>
          <a:p>
            <a:pPr eaLnBrk="1" hangingPunct="1">
              <a:buFontTx/>
              <a:buBlip>
                <a:blip r:embed="rId3"/>
              </a:buBlip>
            </a:pPr>
            <a:r>
              <a:rPr lang="en-GB" sz="2800" dirty="0">
                <a:latin typeface="+mn-lt"/>
                <a:cs typeface="Arial" pitchFamily="34" charset="0"/>
              </a:rPr>
              <a:t>63 descriptors</a:t>
            </a:r>
          </a:p>
          <a:p>
            <a:pPr eaLnBrk="1" hangingPunct="1">
              <a:buFontTx/>
              <a:buBlip>
                <a:blip r:embed="rId3"/>
              </a:buBlip>
            </a:pPr>
            <a:endParaRPr lang="en-GB" sz="2800" dirty="0">
              <a:latin typeface="+mn-lt"/>
              <a:cs typeface="Arial" pitchFamily="34" charset="0"/>
            </a:endParaRPr>
          </a:p>
          <a:p>
            <a:pPr eaLnBrk="1" hangingPunct="1">
              <a:buFontTx/>
              <a:buBlip>
                <a:blip r:embed="rId3"/>
              </a:buBlip>
            </a:pPr>
            <a:endParaRPr lang="en-GB" sz="2000" dirty="0">
              <a:latin typeface="Lucida Sans Unicode" pitchFamily="34" charset="0"/>
              <a:cs typeface="Arial" pitchFamily="34" charset="0"/>
            </a:endParaRPr>
          </a:p>
        </p:txBody>
      </p:sp>
      <p:pic>
        <p:nvPicPr>
          <p:cNvPr id="819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0"/>
            <a:ext cx="67691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625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38" y="110587"/>
            <a:ext cx="8229600" cy="694677"/>
          </a:xfrm>
        </p:spPr>
        <p:txBody>
          <a:bodyPr>
            <a:normAutofit/>
          </a:bodyPr>
          <a:lstStyle/>
          <a:p>
            <a:r>
              <a:rPr lang="en-GB" b="1" dirty="0" smtClean="0">
                <a:solidFill>
                  <a:srgbClr val="FF0080"/>
                </a:solidFill>
              </a:rPr>
              <a:t>What they all offer</a:t>
            </a:r>
            <a:endParaRPr lang="en-GB" b="1" dirty="0">
              <a:solidFill>
                <a:srgbClr val="FF0080"/>
              </a:solidFill>
            </a:endParaRPr>
          </a:p>
        </p:txBody>
      </p:sp>
      <p:pic>
        <p:nvPicPr>
          <p:cNvPr id="1027" name="Picture 3" descr="C:\Users\mczkar1\Pictures\williams pictures\propsal writing.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187700" y="3257550"/>
            <a:ext cx="277177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czkar1\Pictures\williams pictures\writing and thin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703" y="1151970"/>
            <a:ext cx="3124745" cy="2340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984" y="1139384"/>
            <a:ext cx="3192912" cy="23785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31" y="3645024"/>
            <a:ext cx="3231090" cy="2150144"/>
          </a:xfrm>
          <a:prstGeom prst="rect">
            <a:avLst/>
          </a:prstGeom>
        </p:spPr>
      </p:pic>
      <p:sp>
        <p:nvSpPr>
          <p:cNvPr id="14" name="TextBox 13"/>
          <p:cNvSpPr txBox="1"/>
          <p:nvPr/>
        </p:nvSpPr>
        <p:spPr>
          <a:xfrm>
            <a:off x="250552" y="5949280"/>
            <a:ext cx="4221815" cy="646331"/>
          </a:xfrm>
          <a:prstGeom prst="rect">
            <a:avLst/>
          </a:prstGeom>
          <a:noFill/>
        </p:spPr>
        <p:txBody>
          <a:bodyPr wrap="square" rtlCol="0">
            <a:spAutoFit/>
          </a:bodyPr>
          <a:lstStyle/>
          <a:p>
            <a:r>
              <a:rPr lang="en-GB" b="1" dirty="0" smtClean="0"/>
              <a:t>Exposure to researchers, clinicians and networks</a:t>
            </a:r>
            <a:endParaRPr lang="en-GB" b="1" dirty="0"/>
          </a:p>
        </p:txBody>
      </p:sp>
      <p:graphicFrame>
        <p:nvGraphicFramePr>
          <p:cNvPr id="19" name="Diagram 18"/>
          <p:cNvGraphicFramePr/>
          <p:nvPr>
            <p:extLst/>
          </p:nvPr>
        </p:nvGraphicFramePr>
        <p:xfrm>
          <a:off x="250552" y="1242556"/>
          <a:ext cx="8353896" cy="45506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Right Arrow 19"/>
          <p:cNvSpPr/>
          <p:nvPr/>
        </p:nvSpPr>
        <p:spPr>
          <a:xfrm>
            <a:off x="4901499" y="5013176"/>
            <a:ext cx="578204" cy="2880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442984" y="704807"/>
            <a:ext cx="1480918" cy="369332"/>
          </a:xfrm>
          <a:prstGeom prst="rect">
            <a:avLst/>
          </a:prstGeom>
          <a:noFill/>
        </p:spPr>
        <p:txBody>
          <a:bodyPr wrap="none" rtlCol="0">
            <a:spAutoFit/>
          </a:bodyPr>
          <a:lstStyle/>
          <a:p>
            <a:r>
              <a:rPr lang="en-GB" b="1" dirty="0"/>
              <a:t>Formal study </a:t>
            </a:r>
            <a:endParaRPr lang="en-GB" dirty="0"/>
          </a:p>
        </p:txBody>
      </p:sp>
      <p:sp>
        <p:nvSpPr>
          <p:cNvPr id="26" name="TextBox 25"/>
          <p:cNvSpPr txBox="1"/>
          <p:nvPr/>
        </p:nvSpPr>
        <p:spPr>
          <a:xfrm>
            <a:off x="6732240" y="889473"/>
            <a:ext cx="2180405" cy="369332"/>
          </a:xfrm>
          <a:prstGeom prst="rect">
            <a:avLst/>
          </a:prstGeom>
          <a:solidFill>
            <a:schemeClr val="bg1"/>
          </a:solidFill>
        </p:spPr>
        <p:txBody>
          <a:bodyPr wrap="none" rtlCol="0">
            <a:spAutoFit/>
          </a:bodyPr>
          <a:lstStyle/>
          <a:p>
            <a:r>
              <a:rPr lang="en-GB" b="1" dirty="0" smtClean="0"/>
              <a:t>Hands on Experience</a:t>
            </a:r>
            <a:endParaRPr lang="en-GB" b="1" dirty="0"/>
          </a:p>
        </p:txBody>
      </p:sp>
    </p:spTree>
    <p:extLst>
      <p:ext uri="{BB962C8B-B14F-4D97-AF65-F5344CB8AC3E}">
        <p14:creationId xmlns:p14="http://schemas.microsoft.com/office/powerpoint/2010/main" val="213065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sp>
        <p:nvSpPr>
          <p:cNvPr id="6" name="Content Placeholder 5"/>
          <p:cNvSpPr>
            <a:spLocks noGrp="1"/>
          </p:cNvSpPr>
          <p:nvPr>
            <p:ph idx="1"/>
          </p:nvPr>
        </p:nvSpPr>
        <p:spPr>
          <a:xfrm>
            <a:off x="3802312" y="3611644"/>
            <a:ext cx="2497880" cy="23118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indent="0" algn="ctr">
              <a:buNone/>
            </a:pPr>
            <a:endParaRPr lang="en-GB" dirty="0" smtClean="0"/>
          </a:p>
          <a:p>
            <a:pPr marL="0" indent="0" algn="ctr">
              <a:lnSpc>
                <a:spcPct val="120000"/>
              </a:lnSpc>
              <a:spcBef>
                <a:spcPts val="0"/>
              </a:spcBef>
              <a:buNone/>
            </a:pPr>
            <a:r>
              <a:rPr lang="en-GB" sz="12800" b="1" dirty="0">
                <a:solidFill>
                  <a:srgbClr val="FF0080"/>
                </a:solidFill>
                <a:effectLst>
                  <a:glow rad="38100">
                    <a:schemeClr val="bg1">
                      <a:lumMod val="50000"/>
                      <a:lumOff val="50000"/>
                      <a:alpha val="20000"/>
                    </a:schemeClr>
                  </a:glow>
                </a:effectLst>
              </a:rPr>
              <a:t>Future </a:t>
            </a:r>
          </a:p>
          <a:p>
            <a:pPr marL="0" indent="0" algn="ctr">
              <a:lnSpc>
                <a:spcPct val="120000"/>
              </a:lnSpc>
              <a:spcBef>
                <a:spcPts val="0"/>
              </a:spcBef>
              <a:buNone/>
            </a:pPr>
            <a:r>
              <a:rPr lang="en-GB" sz="12800" b="1" dirty="0" smtClean="0">
                <a:solidFill>
                  <a:srgbClr val="FF0080"/>
                </a:solidFill>
                <a:effectLst>
                  <a:glow rad="38100">
                    <a:schemeClr val="bg1">
                      <a:lumMod val="50000"/>
                      <a:lumOff val="50000"/>
                      <a:alpha val="20000"/>
                    </a:schemeClr>
                  </a:glow>
                </a:effectLst>
              </a:rPr>
              <a:t>clinical</a:t>
            </a:r>
            <a:endParaRPr lang="en-GB" sz="12800" b="1" dirty="0">
              <a:solidFill>
                <a:srgbClr val="FF0080"/>
              </a:solidFill>
              <a:effectLst>
                <a:glow rad="38100">
                  <a:schemeClr val="bg1">
                    <a:lumMod val="50000"/>
                    <a:lumOff val="50000"/>
                    <a:alpha val="20000"/>
                  </a:schemeClr>
                </a:glow>
              </a:effectLst>
            </a:endParaRPr>
          </a:p>
          <a:p>
            <a:pPr marL="0" indent="0" algn="ctr">
              <a:lnSpc>
                <a:spcPct val="120000"/>
              </a:lnSpc>
              <a:spcBef>
                <a:spcPts val="0"/>
              </a:spcBef>
              <a:buNone/>
            </a:pPr>
            <a:r>
              <a:rPr lang="en-GB" sz="12800" b="1" dirty="0">
                <a:solidFill>
                  <a:srgbClr val="FF0080"/>
                </a:solidFill>
                <a:effectLst>
                  <a:glow rad="38100">
                    <a:schemeClr val="bg1">
                      <a:lumMod val="50000"/>
                      <a:lumOff val="50000"/>
                      <a:alpha val="20000"/>
                    </a:schemeClr>
                  </a:glow>
                </a:effectLst>
              </a:rPr>
              <a:t>Research Leaders</a:t>
            </a:r>
          </a:p>
        </p:txBody>
      </p:sp>
      <p:sp>
        <p:nvSpPr>
          <p:cNvPr id="7" name="Flowchart: Alternate Process 6"/>
          <p:cNvSpPr/>
          <p:nvPr/>
        </p:nvSpPr>
        <p:spPr>
          <a:xfrm>
            <a:off x="3573038" y="1124744"/>
            <a:ext cx="2727154" cy="20502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People seriously considering a future </a:t>
            </a:r>
            <a:r>
              <a:rPr lang="en-GB" b="1" dirty="0"/>
              <a:t>clinical academic career </a:t>
            </a:r>
            <a:endParaRPr lang="en-GB" b="1" dirty="0" smtClean="0"/>
          </a:p>
          <a:p>
            <a:pPr algn="ctr"/>
            <a:r>
              <a:rPr lang="en-GB" sz="1600" b="1" dirty="0" smtClean="0"/>
              <a:t>within HEE/NIHR ICA Programme </a:t>
            </a:r>
            <a:r>
              <a:rPr lang="en-GB" sz="1600" b="1" dirty="0"/>
              <a:t>or </a:t>
            </a:r>
            <a:r>
              <a:rPr lang="en-GB" sz="1600" b="1" dirty="0" smtClean="0"/>
              <a:t>another route</a:t>
            </a:r>
            <a:endParaRPr lang="en-GB" sz="1600" b="1" dirty="0"/>
          </a:p>
        </p:txBody>
      </p:sp>
      <p:sp>
        <p:nvSpPr>
          <p:cNvPr id="8" name="Flowchart: Alternate Process 7"/>
          <p:cNvSpPr/>
          <p:nvPr/>
        </p:nvSpPr>
        <p:spPr>
          <a:xfrm>
            <a:off x="417510" y="3611644"/>
            <a:ext cx="3168352" cy="21594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People wanting to prepare for PhD funding</a:t>
            </a:r>
            <a:endParaRPr lang="en-GB" sz="2400" dirty="0"/>
          </a:p>
        </p:txBody>
      </p:sp>
      <p:sp>
        <p:nvSpPr>
          <p:cNvPr id="10" name="Rectangle 9"/>
          <p:cNvSpPr/>
          <p:nvPr/>
        </p:nvSpPr>
        <p:spPr>
          <a:xfrm>
            <a:off x="2699792" y="353693"/>
            <a:ext cx="4607352" cy="646331"/>
          </a:xfrm>
          <a:prstGeom prst="rect">
            <a:avLst/>
          </a:prstGeom>
        </p:spPr>
        <p:txBody>
          <a:bodyPr wrap="none">
            <a:spAutoFit/>
          </a:bodyPr>
          <a:lstStyle/>
          <a:p>
            <a:r>
              <a:rPr lang="en-GB" sz="3600" b="1" dirty="0">
                <a:solidFill>
                  <a:srgbClr val="FF0080"/>
                </a:solidFill>
              </a:rPr>
              <a:t>Who </a:t>
            </a:r>
            <a:r>
              <a:rPr lang="en-GB" sz="3600" b="1" dirty="0" smtClean="0">
                <a:solidFill>
                  <a:srgbClr val="FF0080"/>
                </a:solidFill>
              </a:rPr>
              <a:t>should apply</a:t>
            </a:r>
            <a:r>
              <a:rPr lang="en-GB" sz="3600" dirty="0" smtClean="0">
                <a:solidFill>
                  <a:srgbClr val="FF0080"/>
                </a:solidFill>
              </a:rPr>
              <a:t>? </a:t>
            </a:r>
            <a:endParaRPr lang="en-GB" sz="3600" dirty="0">
              <a:solidFill>
                <a:srgbClr val="FF0080"/>
              </a:solidFill>
            </a:endParaRPr>
          </a:p>
        </p:txBody>
      </p:sp>
      <p:sp>
        <p:nvSpPr>
          <p:cNvPr id="11" name="Flowchart: Alternate Process 10"/>
          <p:cNvSpPr/>
          <p:nvPr/>
        </p:nvSpPr>
        <p:spPr>
          <a:xfrm>
            <a:off x="6503392" y="1124744"/>
            <a:ext cx="2461096" cy="23762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000" b="1" dirty="0" smtClean="0"/>
              <a:t>Confident Courageous</a:t>
            </a:r>
          </a:p>
          <a:p>
            <a:pPr marL="342900" indent="-342900">
              <a:buFont typeface="Arial" panose="020B0604020202020204" pitchFamily="34" charset="0"/>
              <a:buChar char="•"/>
            </a:pPr>
            <a:r>
              <a:rPr lang="en-GB" sz="2000" b="1" dirty="0" smtClean="0"/>
              <a:t>Determined</a:t>
            </a:r>
          </a:p>
          <a:p>
            <a:pPr marL="342900" indent="-342900">
              <a:buFont typeface="Arial" panose="020B0604020202020204" pitchFamily="34" charset="0"/>
              <a:buChar char="•"/>
            </a:pPr>
            <a:r>
              <a:rPr lang="en-GB" sz="2000" b="1" dirty="0" smtClean="0"/>
              <a:t>Big thinkers</a:t>
            </a:r>
          </a:p>
          <a:p>
            <a:pPr marL="342900" indent="-342900">
              <a:buFont typeface="Arial" panose="020B0604020202020204" pitchFamily="34" charset="0"/>
              <a:buChar char="•"/>
            </a:pPr>
            <a:r>
              <a:rPr lang="en-GB" sz="2000" b="1" dirty="0" smtClean="0"/>
              <a:t>Innovators</a:t>
            </a:r>
            <a:endParaRPr lang="en-GB" sz="2000" b="1" dirty="0"/>
          </a:p>
        </p:txBody>
      </p:sp>
      <p:sp>
        <p:nvSpPr>
          <p:cNvPr id="12" name="Content Placeholder 5"/>
          <p:cNvSpPr txBox="1">
            <a:spLocks/>
          </p:cNvSpPr>
          <p:nvPr/>
        </p:nvSpPr>
        <p:spPr>
          <a:xfrm>
            <a:off x="633534" y="1175410"/>
            <a:ext cx="2736304" cy="195927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en-GB" dirty="0" smtClean="0"/>
              <a:t>Research champions</a:t>
            </a:r>
          </a:p>
          <a:p>
            <a:pPr marL="0" indent="0" algn="ctr">
              <a:buFont typeface="Arial" panose="020B0604020202020204" pitchFamily="34" charset="0"/>
              <a:buNone/>
            </a:pPr>
            <a:r>
              <a:rPr lang="en-GB" sz="2000" dirty="0" smtClean="0"/>
              <a:t>Opinion leaders</a:t>
            </a:r>
          </a:p>
          <a:p>
            <a:pPr marL="0" indent="0" algn="ctr">
              <a:buFont typeface="Arial" panose="020B0604020202020204" pitchFamily="34" charset="0"/>
              <a:buNone/>
            </a:pPr>
            <a:r>
              <a:rPr lang="en-GB" sz="2000" dirty="0" smtClean="0"/>
              <a:t>Boundary pushers</a:t>
            </a:r>
            <a:endParaRPr lang="en-GB" sz="2000" dirty="0"/>
          </a:p>
        </p:txBody>
      </p:sp>
      <p:sp>
        <p:nvSpPr>
          <p:cNvPr id="13" name="Flowchart: Alternate Process 12"/>
          <p:cNvSpPr/>
          <p:nvPr/>
        </p:nvSpPr>
        <p:spPr>
          <a:xfrm>
            <a:off x="6516642" y="3611644"/>
            <a:ext cx="2447846" cy="2409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People with evidence of dissemination</a:t>
            </a:r>
            <a:endParaRPr lang="en-GB" sz="2400" b="1" dirty="0"/>
          </a:p>
        </p:txBody>
      </p:sp>
    </p:spTree>
    <p:extLst>
      <p:ext uri="{BB962C8B-B14F-4D97-AF65-F5344CB8AC3E}">
        <p14:creationId xmlns:p14="http://schemas.microsoft.com/office/powerpoint/2010/main" val="351354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solidFill>
                  <a:srgbClr val="FF0080"/>
                </a:solidFill>
              </a:rPr>
              <a:t>Applications </a:t>
            </a:r>
            <a:r>
              <a:rPr lang="en-GB" b="1" dirty="0" smtClean="0">
                <a:solidFill>
                  <a:srgbClr val="FF0080"/>
                </a:solidFill>
              </a:rPr>
              <a:t>2018/19 </a:t>
            </a:r>
            <a:r>
              <a:rPr lang="en-GB" b="1" dirty="0"/>
              <a:t/>
            </a:r>
            <a:br>
              <a:rPr lang="en-GB" b="1" dirty="0"/>
            </a:br>
            <a:endParaRPr lang="en-GB" dirty="0"/>
          </a:p>
        </p:txBody>
      </p:sp>
      <p:sp>
        <p:nvSpPr>
          <p:cNvPr id="3" name="Content Placeholder 2"/>
          <p:cNvSpPr>
            <a:spLocks noGrp="1"/>
          </p:cNvSpPr>
          <p:nvPr>
            <p:ph idx="1"/>
          </p:nvPr>
        </p:nvSpPr>
        <p:spPr>
          <a:xfrm>
            <a:off x="818348" y="1772816"/>
            <a:ext cx="7511472" cy="4329244"/>
          </a:xfrm>
        </p:spPr>
        <p:txBody>
          <a:bodyPr>
            <a:normAutofit/>
          </a:bodyPr>
          <a:lstStyle/>
          <a:p>
            <a:pPr marL="0" indent="0">
              <a:buNone/>
            </a:pPr>
            <a:r>
              <a:rPr lang="en-GB" sz="2000" b="1" dirty="0" smtClean="0"/>
              <a:t>MARM: self funded: through year</a:t>
            </a:r>
          </a:p>
          <a:p>
            <a:pPr marL="0" indent="0">
              <a:buNone/>
            </a:pPr>
            <a:r>
              <a:rPr lang="en-GB" sz="2000" b="1" dirty="0" smtClean="0"/>
              <a:t>Bronze and Silver Scholar Awards </a:t>
            </a:r>
            <a:r>
              <a:rPr lang="en-GB" sz="2000" b="1" dirty="0" smtClean="0">
                <a:solidFill>
                  <a:srgbClr val="FF0080"/>
                </a:solidFill>
              </a:rPr>
              <a:t>Now closed SEE website for further details next year!</a:t>
            </a:r>
            <a:endParaRPr lang="en-GB" sz="2000" b="1" dirty="0">
              <a:solidFill>
                <a:srgbClr val="FF0080"/>
              </a:solidFill>
            </a:endParaRPr>
          </a:p>
          <a:p>
            <a:pPr marL="0" indent="0">
              <a:buNone/>
            </a:pPr>
            <a:r>
              <a:rPr lang="en-GB" sz="2000" b="1" dirty="0">
                <a:solidFill>
                  <a:schemeClr val="tx1"/>
                </a:solidFill>
                <a:effectLst>
                  <a:glow rad="38100">
                    <a:schemeClr val="bg1">
                      <a:lumMod val="50000"/>
                      <a:lumOff val="50000"/>
                      <a:alpha val="20000"/>
                    </a:schemeClr>
                  </a:glow>
                </a:effectLst>
                <a:hlinkClick r:id="rId2"/>
              </a:rPr>
              <a:t>http://</a:t>
            </a:r>
            <a:r>
              <a:rPr lang="en-GB" sz="2000" b="1" dirty="0" smtClean="0">
                <a:solidFill>
                  <a:schemeClr val="tx1"/>
                </a:solidFill>
                <a:effectLst>
                  <a:glow rad="38100">
                    <a:schemeClr val="bg1">
                      <a:lumMod val="50000"/>
                      <a:lumOff val="50000"/>
                      <a:alpha val="20000"/>
                    </a:schemeClr>
                  </a:glow>
                </a:effectLst>
                <a:hlinkClick r:id="rId2"/>
              </a:rPr>
              <a:t>www.nottingham.ac.uk/clinicalscholar/index.aspx</a:t>
            </a:r>
            <a:endParaRPr lang="en-GB" sz="2000" b="1" dirty="0" smtClean="0">
              <a:solidFill>
                <a:schemeClr val="tx1"/>
              </a:solidFill>
              <a:effectLst>
                <a:glow rad="38100">
                  <a:schemeClr val="bg1">
                    <a:lumMod val="50000"/>
                    <a:lumOff val="50000"/>
                    <a:alpha val="20000"/>
                  </a:schemeClr>
                </a:glow>
              </a:effectLst>
            </a:endParaRPr>
          </a:p>
          <a:p>
            <a:r>
              <a:rPr lang="en-GB" sz="2000" dirty="0" smtClean="0">
                <a:solidFill>
                  <a:schemeClr val="tx1"/>
                </a:solidFill>
              </a:rPr>
              <a:t>Guidance notes; </a:t>
            </a:r>
          </a:p>
          <a:p>
            <a:r>
              <a:rPr lang="en-GB" sz="2000" dirty="0">
                <a:solidFill>
                  <a:schemeClr val="tx1"/>
                </a:solidFill>
              </a:rPr>
              <a:t>A</a:t>
            </a:r>
            <a:r>
              <a:rPr lang="en-GB" sz="2000" dirty="0" smtClean="0">
                <a:solidFill>
                  <a:schemeClr val="tx1"/>
                </a:solidFill>
              </a:rPr>
              <a:t>pplication forms – Scholars and Mentors</a:t>
            </a:r>
            <a:endParaRPr lang="en-GB" sz="2000" dirty="0">
              <a:solidFill>
                <a:schemeClr val="tx1"/>
              </a:solidFill>
            </a:endParaRPr>
          </a:p>
          <a:p>
            <a:r>
              <a:rPr lang="en-GB" sz="2000" dirty="0" smtClean="0">
                <a:solidFill>
                  <a:schemeClr val="tx1"/>
                </a:solidFill>
              </a:rPr>
              <a:t>Frequently Asked Questions;</a:t>
            </a:r>
          </a:p>
          <a:p>
            <a:pPr marL="0" indent="0">
              <a:buNone/>
            </a:pPr>
            <a:r>
              <a:rPr lang="en-GB" sz="2000" b="1" dirty="0" smtClean="0">
                <a:solidFill>
                  <a:schemeClr val="tx1"/>
                </a:solidFill>
                <a:effectLst>
                  <a:glow rad="38100">
                    <a:schemeClr val="bg1">
                      <a:lumMod val="50000"/>
                      <a:lumOff val="50000"/>
                      <a:alpha val="20000"/>
                    </a:schemeClr>
                  </a:glow>
                </a:effectLst>
                <a:hlinkClick r:id="rId3"/>
              </a:rPr>
              <a:t>https</a:t>
            </a:r>
            <a:r>
              <a:rPr lang="en-GB" sz="2000" b="1" dirty="0">
                <a:solidFill>
                  <a:schemeClr val="tx1"/>
                </a:solidFill>
                <a:effectLst>
                  <a:glow rad="38100">
                    <a:schemeClr val="bg1">
                      <a:lumMod val="50000"/>
                      <a:lumOff val="50000"/>
                      <a:alpha val="20000"/>
                    </a:schemeClr>
                  </a:glow>
                </a:effectLst>
                <a:hlinkClick r:id="rId3"/>
              </a:rPr>
              <a:t>://</a:t>
            </a:r>
            <a:r>
              <a:rPr lang="en-GB" sz="2000" b="1" dirty="0" smtClean="0">
                <a:solidFill>
                  <a:schemeClr val="tx1"/>
                </a:solidFill>
                <a:effectLst>
                  <a:glow rad="38100">
                    <a:schemeClr val="bg1">
                      <a:lumMod val="50000"/>
                      <a:lumOff val="50000"/>
                      <a:alpha val="20000"/>
                    </a:schemeClr>
                  </a:glow>
                </a:effectLst>
                <a:hlinkClick r:id="rId3"/>
              </a:rPr>
              <a:t>www.nottingham.ac.uk/clinicalscholar/faqs.aspx</a:t>
            </a:r>
            <a:endParaRPr lang="en-GB" sz="2000" b="1" dirty="0" smtClean="0">
              <a:solidFill>
                <a:schemeClr val="tx1"/>
              </a:solidFill>
              <a:effectLst>
                <a:glow rad="38100">
                  <a:schemeClr val="bg1">
                    <a:lumMod val="50000"/>
                    <a:lumOff val="50000"/>
                    <a:alpha val="20000"/>
                  </a:schemeClr>
                </a:glow>
              </a:effectLst>
            </a:endParaRPr>
          </a:p>
          <a:p>
            <a:pPr marL="0" indent="0">
              <a:buNone/>
            </a:pPr>
            <a:r>
              <a:rPr lang="en-GB" sz="2000" b="1" dirty="0" smtClean="0">
                <a:solidFill>
                  <a:schemeClr val="tx1"/>
                </a:solidFill>
                <a:effectLst>
                  <a:glow rad="38100">
                    <a:schemeClr val="bg1">
                      <a:lumMod val="50000"/>
                      <a:lumOff val="50000"/>
                      <a:alpha val="20000"/>
                    </a:schemeClr>
                  </a:glow>
                </a:effectLst>
              </a:rPr>
              <a:t>PCAF</a:t>
            </a:r>
          </a:p>
          <a:p>
            <a:pPr marL="0" indent="0">
              <a:buNone/>
            </a:pPr>
            <a:r>
              <a:rPr lang="en-GB" sz="2000" dirty="0" smtClean="0">
                <a:solidFill>
                  <a:schemeClr val="tx1"/>
                </a:solidFill>
                <a:effectLst>
                  <a:glow rad="38100">
                    <a:schemeClr val="bg1">
                      <a:lumMod val="50000"/>
                      <a:lumOff val="50000"/>
                      <a:alpha val="20000"/>
                    </a:schemeClr>
                  </a:glow>
                </a:effectLst>
              </a:rPr>
              <a:t>Opens Feb 2018 and closes April 2018</a:t>
            </a:r>
            <a:endParaRPr lang="en-GB" sz="2000" dirty="0">
              <a:solidFill>
                <a:schemeClr val="tx1"/>
              </a:solidFill>
              <a:effectLst>
                <a:glow rad="38100">
                  <a:schemeClr val="bg1">
                    <a:lumMod val="50000"/>
                    <a:lumOff val="50000"/>
                    <a:alpha val="20000"/>
                  </a:schemeClr>
                </a:glow>
              </a:effectLst>
            </a:endParaRPr>
          </a:p>
          <a:p>
            <a:pPr marL="0" indent="0">
              <a:buNone/>
            </a:pPr>
            <a:endParaRPr lang="en-GB" sz="2000" dirty="0" smtClean="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1829087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ilding-a-research-career-handbook.pdf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27791" t="14816" r="28934" b="6455"/>
          <a:stretch/>
        </p:blipFill>
        <p:spPr>
          <a:xfrm>
            <a:off x="7204098" y="2077930"/>
            <a:ext cx="1933006" cy="2565434"/>
          </a:xfrm>
          <a:prstGeom prst="rect">
            <a:avLst/>
          </a:prstGeom>
        </p:spPr>
      </p:pic>
      <p:sp>
        <p:nvSpPr>
          <p:cNvPr id="12" name="Title 1"/>
          <p:cNvSpPr>
            <a:spLocks noGrp="1"/>
          </p:cNvSpPr>
          <p:nvPr>
            <p:ph type="title"/>
          </p:nvPr>
        </p:nvSpPr>
        <p:spPr>
          <a:xfrm>
            <a:off x="827584" y="282967"/>
            <a:ext cx="7776864" cy="859970"/>
          </a:xfrm>
        </p:spPr>
        <p:txBody>
          <a:bodyPr>
            <a:normAutofit/>
          </a:bodyPr>
          <a:lstStyle/>
          <a:p>
            <a:r>
              <a:rPr lang="en-GB" sz="4000" dirty="0" smtClean="0">
                <a:solidFill>
                  <a:schemeClr val="tx2"/>
                </a:solidFill>
              </a:rPr>
              <a:t>Thinking of applying?</a:t>
            </a:r>
            <a:endParaRPr lang="en-GB" sz="4000" dirty="0">
              <a:solidFill>
                <a:schemeClr val="tx2"/>
              </a:solidFill>
            </a:endParaRPr>
          </a:p>
        </p:txBody>
      </p:sp>
      <p:sp>
        <p:nvSpPr>
          <p:cNvPr id="3" name="Content Placeholder 2"/>
          <p:cNvSpPr>
            <a:spLocks noGrp="1"/>
          </p:cNvSpPr>
          <p:nvPr>
            <p:ph idx="1"/>
          </p:nvPr>
        </p:nvSpPr>
        <p:spPr>
          <a:xfrm>
            <a:off x="140746" y="1124744"/>
            <a:ext cx="6951534" cy="4399737"/>
          </a:xfrm>
        </p:spPr>
        <p:txBody>
          <a:bodyPr>
            <a:noAutofit/>
          </a:bodyPr>
          <a:lstStyle/>
          <a:p>
            <a:pPr marL="0" indent="0">
              <a:buNone/>
            </a:pPr>
            <a:endParaRPr lang="en-GB" sz="2800" b="1" dirty="0" smtClean="0"/>
          </a:p>
          <a:p>
            <a:pPr marL="0" indent="0">
              <a:buNone/>
            </a:pPr>
            <a:endParaRPr lang="en-GB" sz="2800" b="1" dirty="0" smtClean="0"/>
          </a:p>
          <a:p>
            <a:pPr marL="0" indent="0">
              <a:buNone/>
            </a:pPr>
            <a:endParaRPr lang="en-GB" sz="2800" b="1" dirty="0"/>
          </a:p>
          <a:p>
            <a:pPr marL="0" indent="0">
              <a:buNone/>
            </a:pPr>
            <a:endParaRPr lang="en-GB" sz="2800" b="1" dirty="0" smtClean="0"/>
          </a:p>
          <a:p>
            <a:pPr marL="0" indent="0">
              <a:buNone/>
            </a:pPr>
            <a:r>
              <a:rPr lang="en-GB" sz="2400" b="1" dirty="0" smtClean="0"/>
              <a:t>More about the ICA HEE/NIHR Clinical </a:t>
            </a:r>
            <a:r>
              <a:rPr lang="en-GB" sz="2400" b="1" dirty="0"/>
              <a:t>A</a:t>
            </a:r>
            <a:r>
              <a:rPr lang="en-GB" sz="2400" b="1" dirty="0" smtClean="0"/>
              <a:t>cademic Programme </a:t>
            </a:r>
            <a:r>
              <a:rPr lang="en-GB" sz="1800" i="1" dirty="0" smtClean="0"/>
              <a:t>http</a:t>
            </a:r>
            <a:r>
              <a:rPr lang="en-GB" sz="1800" i="1" dirty="0"/>
              <a:t>://www.nihr.ac.uk/funding/nihr-hee-ica-programme.htm</a:t>
            </a:r>
            <a:endParaRPr lang="en-GB" sz="1800" i="1" dirty="0" smtClean="0"/>
          </a:p>
          <a:p>
            <a:pPr marL="0" indent="0">
              <a:buNone/>
            </a:pPr>
            <a:r>
              <a:rPr lang="en-GB" sz="2800" b="1" dirty="0" smtClean="0"/>
              <a:t>NIHR Guide to developing clinical academic careers</a:t>
            </a:r>
          </a:p>
          <a:p>
            <a:pPr marL="0" indent="0">
              <a:buNone/>
            </a:pPr>
            <a:r>
              <a:rPr lang="en-GB" b="1" dirty="0">
                <a:solidFill>
                  <a:schemeClr val="accent6">
                    <a:lumMod val="75000"/>
                  </a:schemeClr>
                </a:solidFill>
              </a:rPr>
              <a:t>https://www.nihr.ac.uk/news/new-guides-on-clinical-academic-careers-launched/6881</a:t>
            </a:r>
          </a:p>
          <a:p>
            <a:pPr marL="0" indent="0">
              <a:buNone/>
            </a:pPr>
            <a:r>
              <a:rPr lang="en-GB" sz="2400" b="1" dirty="0" smtClean="0"/>
              <a:t>Building </a:t>
            </a:r>
            <a:r>
              <a:rPr lang="en-GB" sz="2400" b="1" dirty="0"/>
              <a:t>a research career: a guide for aspiring clinicians and their </a:t>
            </a:r>
            <a:r>
              <a:rPr lang="en-GB" sz="2400" b="1" dirty="0" smtClean="0"/>
              <a:t>managers</a:t>
            </a:r>
            <a:endParaRPr lang="en-GB" sz="2400" b="1" dirty="0"/>
          </a:p>
          <a:p>
            <a:pPr marL="0" indent="0">
              <a:buNone/>
            </a:pPr>
            <a:r>
              <a:rPr lang="en-GB" sz="1800" i="1" dirty="0" smtClean="0">
                <a:hlinkClick r:id="rId4"/>
              </a:rPr>
              <a:t>www.</a:t>
            </a:r>
            <a:r>
              <a:rPr lang="en-GB" sz="1800" b="1" i="1" dirty="0" smtClean="0">
                <a:hlinkClick r:id="rId4"/>
              </a:rPr>
              <a:t>nihr</a:t>
            </a:r>
            <a:r>
              <a:rPr lang="en-GB" sz="1800" i="1" dirty="0" smtClean="0">
                <a:hlinkClick r:id="rId4"/>
              </a:rPr>
              <a:t>.ac.uk/documents/faculty/</a:t>
            </a:r>
            <a:r>
              <a:rPr lang="en-GB" sz="1800" b="1" i="1" dirty="0" smtClean="0">
                <a:hlinkClick r:id="rId4"/>
              </a:rPr>
              <a:t>Building-a-research</a:t>
            </a:r>
            <a:r>
              <a:rPr lang="en-GB" sz="1800" i="1" dirty="0" smtClean="0">
                <a:hlinkClick r:id="rId4"/>
              </a:rPr>
              <a:t>-</a:t>
            </a:r>
            <a:r>
              <a:rPr lang="en-GB" sz="1800" b="1" i="1" dirty="0" smtClean="0">
                <a:hlinkClick r:id="rId4"/>
              </a:rPr>
              <a:t>career</a:t>
            </a:r>
            <a:r>
              <a:rPr lang="en-GB" sz="1800" i="1" dirty="0" smtClean="0">
                <a:hlinkClick r:id="rId4"/>
              </a:rPr>
              <a:t>-handbook.pdf</a:t>
            </a:r>
            <a:endParaRPr lang="en-GB" sz="1800" i="1" dirty="0" smtClean="0"/>
          </a:p>
          <a:p>
            <a:pPr marL="0" indent="0">
              <a:buNone/>
            </a:pPr>
            <a:r>
              <a:rPr lang="en-GB" sz="2400" b="1" dirty="0" smtClean="0"/>
              <a:t>Animation</a:t>
            </a:r>
            <a:r>
              <a:rPr lang="en-GB" sz="2400" b="1" dirty="0"/>
              <a:t>: Developing a Clinical Academic Career </a:t>
            </a:r>
            <a:r>
              <a:rPr lang="en-GB" sz="2400" b="1" dirty="0" smtClean="0"/>
              <a:t>  </a:t>
            </a:r>
            <a:r>
              <a:rPr lang="en-GB" sz="1800" dirty="0" smtClean="0"/>
              <a:t>https://www.youtube.com/watch?v=4KevHrdxQ1M&amp;feature=youtube</a:t>
            </a:r>
          </a:p>
          <a:p>
            <a:endParaRPr lang="en-GB" sz="1400" dirty="0" smtClean="0"/>
          </a:p>
          <a:p>
            <a:endParaRPr lang="en-GB" sz="1400" dirty="0"/>
          </a:p>
          <a:p>
            <a:endParaRPr lang="en-GB" sz="1400" dirty="0"/>
          </a:p>
        </p:txBody>
      </p:sp>
    </p:spTree>
    <p:extLst>
      <p:ext uri="{BB962C8B-B14F-4D97-AF65-F5344CB8AC3E}">
        <p14:creationId xmlns:p14="http://schemas.microsoft.com/office/powerpoint/2010/main" val="719864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0" y="2060898"/>
            <a:ext cx="4851314" cy="4041162"/>
          </a:xfrm>
        </p:spPr>
        <p:txBody>
          <a:bodyPr>
            <a:normAutofit lnSpcReduction="10000"/>
          </a:bodyPr>
          <a:lstStyle/>
          <a:p>
            <a:r>
              <a:rPr lang="en-US" b="1" dirty="0"/>
              <a:t>HEE/NIHR Pre-doctoral Clinical Academic Fellowships</a:t>
            </a:r>
            <a:endParaRPr lang="en-GB" dirty="0" smtClean="0"/>
          </a:p>
          <a:p>
            <a:r>
              <a:rPr lang="en-GB" dirty="0" smtClean="0">
                <a:hlinkClick r:id="rId2"/>
              </a:rPr>
              <a:t>https</a:t>
            </a:r>
            <a:r>
              <a:rPr lang="en-GB" dirty="0">
                <a:hlinkClick r:id="rId2"/>
              </a:rPr>
              <a:t>://</a:t>
            </a:r>
            <a:r>
              <a:rPr lang="en-GB" dirty="0" smtClean="0">
                <a:hlinkClick r:id="rId2"/>
              </a:rPr>
              <a:t>www.nihr.ac.uk/funding-and-support/funding-for-training-and-career-development/training-programmes/nihr-hee-ica-programme/nihr-hee-ica-programme-pcaf.htm</a:t>
            </a:r>
            <a:endParaRPr lang="en-GB" dirty="0" smtClean="0"/>
          </a:p>
          <a:p>
            <a:r>
              <a:rPr lang="en-GB" dirty="0">
                <a:hlinkClick r:id="rId3"/>
              </a:rPr>
              <a:t>https://</a:t>
            </a:r>
            <a:r>
              <a:rPr lang="en-GB" dirty="0" smtClean="0">
                <a:hlinkClick r:id="rId3"/>
              </a:rPr>
              <a:t>www.nihr.ac.uk/funding-and-support/documents/ICA/TCC-ICA-PCAF-Information-for-Prospective-Applicants.pdf</a:t>
            </a:r>
            <a:endParaRPr lang="en-GB" dirty="0" smtClean="0"/>
          </a:p>
          <a:p>
            <a:r>
              <a:rPr lang="en-GB" dirty="0">
                <a:hlinkClick r:id="rId4"/>
              </a:rPr>
              <a:t>https://</a:t>
            </a:r>
            <a:r>
              <a:rPr lang="en-GB" dirty="0" smtClean="0">
                <a:hlinkClick r:id="rId4"/>
              </a:rPr>
              <a:t>www.nihr.ac.uk/funding-and-support/documents/ICA/TCC-ICA-GUIDE.pdf</a:t>
            </a:r>
            <a:endParaRPr lang="en-GB" dirty="0" smtClean="0"/>
          </a:p>
          <a:p>
            <a:endParaRPr lang="en-GB" dirty="0" smtClean="0"/>
          </a:p>
          <a:p>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40871" y="1475147"/>
            <a:ext cx="5683543" cy="4262657"/>
          </a:xfrm>
          <a:prstGeom prst="rect">
            <a:avLst/>
          </a:prstGeom>
        </p:spPr>
      </p:pic>
    </p:spTree>
    <p:extLst>
      <p:ext uri="{BB962C8B-B14F-4D97-AF65-F5344CB8AC3E}">
        <p14:creationId xmlns:p14="http://schemas.microsoft.com/office/powerpoint/2010/main" val="475367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80"/>
                </a:solidFill>
              </a:rPr>
              <a:t>Useful contacts</a:t>
            </a:r>
            <a:endParaRPr lang="en-GB" b="1" dirty="0">
              <a:solidFill>
                <a:srgbClr val="FF0080"/>
              </a:solidFill>
            </a:endParaRPr>
          </a:p>
        </p:txBody>
      </p:sp>
      <p:sp>
        <p:nvSpPr>
          <p:cNvPr id="3" name="Content Placeholder 2"/>
          <p:cNvSpPr>
            <a:spLocks noGrp="1"/>
          </p:cNvSpPr>
          <p:nvPr>
            <p:ph idx="1"/>
          </p:nvPr>
        </p:nvSpPr>
        <p:spPr/>
        <p:txBody>
          <a:bodyPr>
            <a:normAutofit/>
          </a:bodyPr>
          <a:lstStyle/>
          <a:p>
            <a:r>
              <a:rPr lang="en-GB" sz="2000" b="1" dirty="0" smtClean="0">
                <a:effectLst>
                  <a:glow rad="38100">
                    <a:schemeClr val="bg1">
                      <a:lumMod val="50000"/>
                      <a:lumOff val="50000"/>
                      <a:alpha val="20000"/>
                    </a:schemeClr>
                  </a:glow>
                </a:effectLst>
              </a:rPr>
              <a:t>Bronze award:</a:t>
            </a:r>
          </a:p>
          <a:p>
            <a:pPr lvl="1"/>
            <a:r>
              <a:rPr lang="en-GB" sz="2000" b="1" dirty="0" smtClean="0">
                <a:effectLst>
                  <a:glow rad="38100">
                    <a:schemeClr val="bg1">
                      <a:lumMod val="50000"/>
                      <a:lumOff val="50000"/>
                      <a:alpha val="20000"/>
                    </a:schemeClr>
                  </a:glow>
                </a:effectLst>
              </a:rPr>
              <a:t>Dr </a:t>
            </a:r>
            <a:r>
              <a:rPr lang="en-GB" sz="2000" b="1" dirty="0" err="1" smtClean="0">
                <a:effectLst>
                  <a:glow rad="38100">
                    <a:schemeClr val="bg1">
                      <a:lumMod val="50000"/>
                      <a:lumOff val="50000"/>
                      <a:alpha val="20000"/>
                    </a:schemeClr>
                  </a:glow>
                </a:effectLst>
              </a:rPr>
              <a:t>Ros</a:t>
            </a:r>
            <a:r>
              <a:rPr lang="en-GB" sz="2000" b="1" dirty="0" smtClean="0">
                <a:effectLst>
                  <a:glow rad="38100">
                    <a:schemeClr val="bg1">
                      <a:lumMod val="50000"/>
                      <a:lumOff val="50000"/>
                      <a:alpha val="20000"/>
                    </a:schemeClr>
                  </a:glow>
                </a:effectLst>
              </a:rPr>
              <a:t> Kane </a:t>
            </a:r>
            <a:r>
              <a:rPr lang="en-GB" sz="2000" b="1" dirty="0" smtClean="0">
                <a:effectLst>
                  <a:glow rad="38100">
                    <a:schemeClr val="bg1">
                      <a:lumMod val="50000"/>
                      <a:lumOff val="50000"/>
                      <a:alpha val="20000"/>
                    </a:schemeClr>
                  </a:glow>
                </a:effectLst>
                <a:hlinkClick r:id="rId2"/>
              </a:rPr>
              <a:t>rkane@Lincoln.ac.uk</a:t>
            </a:r>
            <a:endParaRPr lang="en-GB" sz="2000" b="1" dirty="0" smtClean="0">
              <a:effectLst>
                <a:glow rad="38100">
                  <a:schemeClr val="bg1">
                    <a:lumMod val="50000"/>
                    <a:lumOff val="50000"/>
                    <a:alpha val="20000"/>
                  </a:schemeClr>
                </a:glow>
              </a:effectLst>
            </a:endParaRPr>
          </a:p>
          <a:p>
            <a:pPr lvl="1"/>
            <a:r>
              <a:rPr lang="en-GB" sz="2000" b="1" dirty="0" smtClean="0">
                <a:effectLst>
                  <a:glow rad="38100">
                    <a:schemeClr val="bg1">
                      <a:lumMod val="50000"/>
                      <a:lumOff val="50000"/>
                      <a:alpha val="20000"/>
                    </a:schemeClr>
                  </a:glow>
                </a:effectLst>
              </a:rPr>
              <a:t>Dr Ian </a:t>
            </a:r>
            <a:r>
              <a:rPr lang="en-GB" sz="2000" b="1" dirty="0" err="1" smtClean="0">
                <a:effectLst>
                  <a:glow rad="38100">
                    <a:schemeClr val="bg1">
                      <a:lumMod val="50000"/>
                      <a:lumOff val="50000"/>
                      <a:alpha val="20000"/>
                    </a:schemeClr>
                  </a:glow>
                </a:effectLst>
              </a:rPr>
              <a:t>Mcconagle</a:t>
            </a:r>
            <a:r>
              <a:rPr lang="en-GB" sz="2000" b="1" dirty="0" smtClean="0">
                <a:effectLst>
                  <a:glow rad="38100">
                    <a:schemeClr val="bg1">
                      <a:lumMod val="50000"/>
                      <a:lumOff val="50000"/>
                      <a:alpha val="20000"/>
                    </a:schemeClr>
                  </a:glow>
                </a:effectLst>
              </a:rPr>
              <a:t> </a:t>
            </a:r>
            <a:r>
              <a:rPr lang="en-GB" sz="2000" b="1" dirty="0">
                <a:effectLst>
                  <a:glow rad="38100">
                    <a:schemeClr val="bg1">
                      <a:lumMod val="50000"/>
                      <a:lumOff val="50000"/>
                      <a:alpha val="20000"/>
                    </a:schemeClr>
                  </a:glow>
                </a:effectLst>
              </a:rPr>
              <a:t>I</a:t>
            </a:r>
            <a:r>
              <a:rPr lang="en-GB" sz="2000" b="1" dirty="0" smtClean="0">
                <a:effectLst>
                  <a:glow rad="38100">
                    <a:schemeClr val="bg1">
                      <a:lumMod val="50000"/>
                      <a:lumOff val="50000"/>
                      <a:alpha val="20000"/>
                    </a:schemeClr>
                  </a:glow>
                </a:effectLst>
                <a:hlinkClick r:id="rId3"/>
              </a:rPr>
              <a:t>McConagle@Lincoln.ac.uk</a:t>
            </a:r>
            <a:endParaRPr lang="en-GB" sz="2000" b="1" dirty="0" smtClean="0">
              <a:effectLst>
                <a:glow rad="38100">
                  <a:schemeClr val="bg1">
                    <a:lumMod val="50000"/>
                    <a:lumOff val="50000"/>
                    <a:alpha val="20000"/>
                  </a:schemeClr>
                </a:glow>
              </a:effectLst>
            </a:endParaRPr>
          </a:p>
          <a:p>
            <a:r>
              <a:rPr lang="en-GB" sz="2000" b="1" dirty="0" smtClean="0">
                <a:effectLst>
                  <a:glow rad="38100">
                    <a:schemeClr val="bg1">
                      <a:lumMod val="50000"/>
                      <a:lumOff val="50000"/>
                      <a:alpha val="20000"/>
                    </a:schemeClr>
                  </a:glow>
                </a:effectLst>
              </a:rPr>
              <a:t>MARM: </a:t>
            </a:r>
          </a:p>
          <a:p>
            <a:pPr lvl="1"/>
            <a:r>
              <a:rPr lang="en-GB" sz="2000" b="1" dirty="0" smtClean="0">
                <a:effectLst>
                  <a:glow rad="38100">
                    <a:schemeClr val="bg1">
                      <a:lumMod val="50000"/>
                      <a:lumOff val="50000"/>
                      <a:alpha val="20000"/>
                    </a:schemeClr>
                  </a:glow>
                </a:effectLst>
              </a:rPr>
              <a:t>Dr Alison Edgley </a:t>
            </a:r>
            <a:r>
              <a:rPr lang="en-GB" sz="2000" b="1" dirty="0" smtClean="0">
                <a:effectLst>
                  <a:glow rad="38100">
                    <a:schemeClr val="bg1">
                      <a:lumMod val="50000"/>
                      <a:lumOff val="50000"/>
                      <a:alpha val="20000"/>
                    </a:schemeClr>
                  </a:glow>
                </a:effectLst>
                <a:hlinkClick r:id="rId4"/>
              </a:rPr>
              <a:t>alison.Edgley@nottingham.ac.uk</a:t>
            </a:r>
            <a:endParaRPr lang="en-GB" sz="2000" b="1" dirty="0" smtClean="0">
              <a:effectLst>
                <a:glow rad="38100">
                  <a:schemeClr val="bg1">
                    <a:lumMod val="50000"/>
                    <a:lumOff val="50000"/>
                    <a:alpha val="20000"/>
                  </a:schemeClr>
                </a:glow>
              </a:effectLst>
            </a:endParaRPr>
          </a:p>
          <a:p>
            <a:pPr lvl="1"/>
            <a:r>
              <a:rPr lang="en-GB" sz="2000" b="1" dirty="0" smtClean="0">
                <a:effectLst>
                  <a:glow rad="38100">
                    <a:schemeClr val="bg1">
                      <a:lumMod val="50000"/>
                      <a:lumOff val="50000"/>
                      <a:alpha val="20000"/>
                    </a:schemeClr>
                  </a:glow>
                </a:effectLst>
              </a:rPr>
              <a:t>Dr Claire Diver  </a:t>
            </a:r>
            <a:r>
              <a:rPr lang="en-GB" sz="2000" b="1" dirty="0" smtClean="0">
                <a:effectLst>
                  <a:glow rad="38100">
                    <a:schemeClr val="bg1">
                      <a:lumMod val="50000"/>
                      <a:lumOff val="50000"/>
                      <a:alpha val="20000"/>
                    </a:schemeClr>
                  </a:glow>
                </a:effectLst>
                <a:hlinkClick r:id="rId5"/>
              </a:rPr>
              <a:t>claire.diver@nottingham.ac.uk</a:t>
            </a:r>
            <a:endParaRPr lang="en-GB" sz="2000" b="1" dirty="0" smtClean="0">
              <a:effectLst>
                <a:glow rad="38100">
                  <a:schemeClr val="bg1">
                    <a:lumMod val="50000"/>
                    <a:lumOff val="50000"/>
                    <a:alpha val="20000"/>
                  </a:schemeClr>
                </a:glow>
              </a:effectLst>
            </a:endParaRPr>
          </a:p>
          <a:p>
            <a:r>
              <a:rPr lang="en-GB" sz="2000" b="1" dirty="0" smtClean="0">
                <a:effectLst>
                  <a:glow rad="38100">
                    <a:schemeClr val="bg1">
                      <a:lumMod val="50000"/>
                      <a:lumOff val="50000"/>
                      <a:alpha val="20000"/>
                    </a:schemeClr>
                  </a:glow>
                </a:effectLst>
              </a:rPr>
              <a:t>Silver </a:t>
            </a:r>
            <a:r>
              <a:rPr lang="en-GB" sz="2000" b="1" dirty="0" smtClean="0">
                <a:effectLst>
                  <a:glow rad="38100">
                    <a:schemeClr val="bg1">
                      <a:lumMod val="50000"/>
                      <a:lumOff val="50000"/>
                      <a:alpha val="20000"/>
                    </a:schemeClr>
                  </a:glow>
                </a:effectLst>
              </a:rPr>
              <a:t>award/PCAF:</a:t>
            </a:r>
            <a:endParaRPr lang="en-GB" sz="2000" b="1" dirty="0" smtClean="0">
              <a:effectLst>
                <a:glow rad="38100">
                  <a:schemeClr val="bg1">
                    <a:lumMod val="50000"/>
                    <a:lumOff val="50000"/>
                    <a:alpha val="20000"/>
                  </a:schemeClr>
                </a:glow>
              </a:effectLst>
            </a:endParaRPr>
          </a:p>
          <a:p>
            <a:pPr lvl="1"/>
            <a:r>
              <a:rPr lang="en-GB" sz="2000" b="1" dirty="0" smtClean="0">
                <a:effectLst>
                  <a:glow rad="38100">
                    <a:schemeClr val="bg1">
                      <a:lumMod val="50000"/>
                      <a:lumOff val="50000"/>
                      <a:alpha val="20000"/>
                    </a:schemeClr>
                  </a:glow>
                </a:effectLst>
              </a:rPr>
              <a:t>Dr Kate Radford </a:t>
            </a:r>
            <a:r>
              <a:rPr lang="en-GB" sz="2000" b="1" dirty="0" smtClean="0">
                <a:effectLst>
                  <a:glow rad="38100">
                    <a:schemeClr val="bg1">
                      <a:lumMod val="50000"/>
                      <a:lumOff val="50000"/>
                      <a:alpha val="20000"/>
                    </a:schemeClr>
                  </a:glow>
                </a:effectLst>
                <a:hlinkClick r:id="rId6"/>
              </a:rPr>
              <a:t>kate.Radford@nottingham.ac.uk</a:t>
            </a:r>
            <a:endParaRPr lang="en-GB" sz="2000" b="1" dirty="0" smtClean="0">
              <a:effectLst>
                <a:glow rad="38100">
                  <a:schemeClr val="bg1">
                    <a:lumMod val="50000"/>
                    <a:lumOff val="50000"/>
                    <a:alpha val="20000"/>
                  </a:schemeClr>
                </a:glow>
              </a:effectLst>
            </a:endParaRPr>
          </a:p>
          <a:p>
            <a:pPr lvl="1"/>
            <a:r>
              <a:rPr lang="en-GB" sz="2000" b="1" dirty="0" smtClean="0">
                <a:effectLst>
                  <a:glow rad="38100">
                    <a:schemeClr val="bg1">
                      <a:lumMod val="50000"/>
                      <a:lumOff val="50000"/>
                      <a:alpha val="20000"/>
                    </a:schemeClr>
                  </a:glow>
                </a:effectLst>
              </a:rPr>
              <a:t>Dr Claire Diver </a:t>
            </a:r>
            <a:r>
              <a:rPr lang="en-GB" sz="2000" b="1" dirty="0" smtClean="0">
                <a:effectLst>
                  <a:glow rad="38100">
                    <a:schemeClr val="bg1">
                      <a:lumMod val="50000"/>
                      <a:lumOff val="50000"/>
                      <a:alpha val="20000"/>
                    </a:schemeClr>
                  </a:glow>
                </a:effectLst>
                <a:hlinkClick r:id="rId5"/>
              </a:rPr>
              <a:t>claire.diver@nottingham.ac.uk</a:t>
            </a:r>
            <a:endParaRPr lang="en-GB" sz="2000" b="1" dirty="0" smtClean="0">
              <a:effectLst>
                <a:glow rad="38100">
                  <a:schemeClr val="bg1">
                    <a:lumMod val="50000"/>
                    <a:lumOff val="50000"/>
                    <a:alpha val="20000"/>
                  </a:schemeClr>
                </a:glow>
              </a:effectLst>
            </a:endParaRPr>
          </a:p>
          <a:p>
            <a:pPr marL="457200" lvl="1" indent="0">
              <a:buNone/>
            </a:pPr>
            <a:endParaRPr lang="en-GB" sz="2000" b="1" dirty="0">
              <a:effectLst>
                <a:glow rad="38100">
                  <a:schemeClr val="bg1">
                    <a:lumMod val="50000"/>
                    <a:lumOff val="50000"/>
                    <a:alpha val="20000"/>
                  </a:schemeClr>
                </a:glow>
              </a:effectLst>
            </a:endParaRPr>
          </a:p>
        </p:txBody>
      </p:sp>
    </p:spTree>
    <p:extLst>
      <p:ext uri="{BB962C8B-B14F-4D97-AF65-F5344CB8AC3E}">
        <p14:creationId xmlns:p14="http://schemas.microsoft.com/office/powerpoint/2010/main" val="1669950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80"/>
                </a:solidFill>
              </a:rPr>
              <a:t>You are PIONEERS</a:t>
            </a:r>
            <a:endParaRPr lang="en-US" b="1" dirty="0">
              <a:solidFill>
                <a:srgbClr val="FF0080"/>
              </a:solidFill>
            </a:endParaRPr>
          </a:p>
        </p:txBody>
      </p:sp>
      <p:sp>
        <p:nvSpPr>
          <p:cNvPr id="3" name="Content Placeholder 2"/>
          <p:cNvSpPr>
            <a:spLocks noGrp="1"/>
          </p:cNvSpPr>
          <p:nvPr>
            <p:ph idx="1"/>
          </p:nvPr>
        </p:nvSpPr>
        <p:spPr/>
        <p:txBody>
          <a:bodyPr>
            <a:normAutofit/>
          </a:bodyPr>
          <a:lstStyle/>
          <a:p>
            <a:pPr marL="0" indent="0">
              <a:buNone/>
            </a:pPr>
            <a:r>
              <a:rPr lang="en-US" sz="2400" dirty="0" smtClean="0"/>
              <a:t>CURRENTLY there are no job descriptions for clinical academics</a:t>
            </a:r>
          </a:p>
          <a:p>
            <a:pPr marL="0" indent="0">
              <a:buNone/>
            </a:pPr>
            <a:r>
              <a:rPr lang="en-US" sz="2400" dirty="0" smtClean="0"/>
              <a:t>BUT THERE is a pathway AND</a:t>
            </a:r>
          </a:p>
          <a:p>
            <a:pPr marL="0" indent="0">
              <a:buNone/>
            </a:pPr>
            <a:r>
              <a:rPr lang="en-US" sz="2400" dirty="0" smtClean="0"/>
              <a:t>THERE IS  a will</a:t>
            </a:r>
          </a:p>
          <a:p>
            <a:pPr marL="0" indent="0">
              <a:buNone/>
            </a:pPr>
            <a:r>
              <a:rPr lang="en-US" sz="2400" dirty="0" smtClean="0"/>
              <a:t>BUT you will have to pave the way: be innovative; be persistent; demonstrate the need for CAC’s in your </a:t>
            </a:r>
            <a:r>
              <a:rPr lang="en-US" sz="2400" dirty="0" err="1" smtClean="0"/>
              <a:t>organisation</a:t>
            </a:r>
            <a:r>
              <a:rPr lang="en-US" sz="2400" dirty="0" smtClean="0"/>
              <a:t>/profession/</a:t>
            </a:r>
            <a:r>
              <a:rPr lang="en-US" sz="2400" dirty="0" err="1" smtClean="0"/>
              <a:t>speciality</a:t>
            </a:r>
            <a:r>
              <a:rPr lang="en-US" sz="2400" dirty="0" smtClean="0"/>
              <a:t> area</a:t>
            </a:r>
          </a:p>
        </p:txBody>
      </p:sp>
    </p:spTree>
    <p:extLst>
      <p:ext uri="{BB962C8B-B14F-4D97-AF65-F5344CB8AC3E}">
        <p14:creationId xmlns:p14="http://schemas.microsoft.com/office/powerpoint/2010/main" val="1313833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80"/>
                </a:solidFill>
              </a:rPr>
              <a:t>The destination may be unclear when you set off</a:t>
            </a:r>
            <a:endParaRPr lang="en-US" b="1" dirty="0">
              <a:solidFill>
                <a:srgbClr val="FF0080"/>
              </a:solidFill>
            </a:endParaRPr>
          </a:p>
        </p:txBody>
      </p:sp>
      <p:pic>
        <p:nvPicPr>
          <p:cNvPr id="4" name="Content Placeholder 3" descr="hasmasu-mare-646x433.jpg"/>
          <p:cNvPicPr>
            <a:picLocks noGrp="1" noChangeAspect="1"/>
          </p:cNvPicPr>
          <p:nvPr>
            <p:ph idx="1"/>
          </p:nvPr>
        </p:nvPicPr>
        <p:blipFill>
          <a:blip r:embed="rId2">
            <a:extLst>
              <a:ext uri="{28A0092B-C50C-407E-A947-70E740481C1C}">
                <a14:useLocalDpi xmlns:a14="http://schemas.microsoft.com/office/drawing/2010/main" val="0"/>
              </a:ext>
            </a:extLst>
          </a:blip>
          <a:srcRect t="8975" b="8975"/>
          <a:stretch>
            <a:fillRect/>
          </a:stretch>
        </p:blipFill>
        <p:spPr/>
      </p:pic>
    </p:spTree>
    <p:extLst>
      <p:ext uri="{BB962C8B-B14F-4D97-AF65-F5344CB8AC3E}">
        <p14:creationId xmlns:p14="http://schemas.microsoft.com/office/powerpoint/2010/main" val="312703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solidFill>
                  <a:srgbClr val="FF0080"/>
                </a:solidFill>
              </a:rPr>
              <a:t>Nursing, Midwifery, AHPs</a:t>
            </a:r>
            <a:endParaRPr lang="en-GB" b="1" dirty="0">
              <a:solidFill>
                <a:srgbClr val="FF0080"/>
              </a:solidFill>
            </a:endParaRPr>
          </a:p>
        </p:txBody>
      </p:sp>
      <p:sp>
        <p:nvSpPr>
          <p:cNvPr id="2" name="Content Placeholder 1"/>
          <p:cNvSpPr>
            <a:spLocks noGrp="1"/>
          </p:cNvSpPr>
          <p:nvPr>
            <p:ph idx="1"/>
          </p:nvPr>
        </p:nvSpPr>
        <p:spPr>
          <a:xfrm>
            <a:off x="179512" y="1412776"/>
            <a:ext cx="8507288" cy="5042032"/>
          </a:xfrm>
        </p:spPr>
        <p:txBody>
          <a:bodyPr>
            <a:normAutofit/>
          </a:bodyPr>
          <a:lstStyle/>
          <a:p>
            <a:r>
              <a:rPr lang="en-US" altLang="en-US" sz="2800" dirty="0"/>
              <a:t>New as academic subject</a:t>
            </a:r>
          </a:p>
          <a:p>
            <a:pPr lvl="1"/>
            <a:r>
              <a:rPr lang="en-US" altLang="en-US" sz="2800" dirty="0">
                <a:solidFill>
                  <a:schemeClr val="tx1"/>
                </a:solidFill>
              </a:rPr>
              <a:t>latter half of 20th century</a:t>
            </a:r>
          </a:p>
          <a:p>
            <a:r>
              <a:rPr lang="en-US" altLang="en-US" sz="2800" dirty="0"/>
              <a:t>Most non-medical HCP education moved into HEIs in 1980s and 1990s</a:t>
            </a:r>
          </a:p>
          <a:p>
            <a:r>
              <a:rPr lang="en-US" altLang="en-US" sz="2800" dirty="0" smtClean="0"/>
              <a:t>Require evidence </a:t>
            </a:r>
            <a:r>
              <a:rPr lang="en-US" altLang="en-US" sz="2800" dirty="0"/>
              <a:t>for practice</a:t>
            </a:r>
          </a:p>
          <a:p>
            <a:r>
              <a:rPr lang="en-US" altLang="en-US" sz="2800" dirty="0" smtClean="0"/>
              <a:t>Need </a:t>
            </a:r>
            <a:r>
              <a:rPr lang="en-US" altLang="en-US" sz="2800" dirty="0"/>
              <a:t>academic excellence in those who lead </a:t>
            </a:r>
            <a:r>
              <a:rPr lang="en-US" altLang="en-US" sz="2800" dirty="0" smtClean="0"/>
              <a:t>clinical practice</a:t>
            </a:r>
          </a:p>
          <a:p>
            <a:r>
              <a:rPr lang="en-US" altLang="en-US" sz="2800" dirty="0" smtClean="0">
                <a:solidFill>
                  <a:schemeClr val="tx1"/>
                </a:solidFill>
              </a:rPr>
              <a:t>Masters and Doctoral </a:t>
            </a:r>
            <a:r>
              <a:rPr lang="en-US" altLang="en-US" sz="2800" dirty="0">
                <a:solidFill>
                  <a:schemeClr val="tx1"/>
                </a:solidFill>
              </a:rPr>
              <a:t>training and expertise</a:t>
            </a:r>
          </a:p>
        </p:txBody>
      </p:sp>
    </p:spTree>
    <p:extLst>
      <p:ext uri="{BB962C8B-B14F-4D97-AF65-F5344CB8AC3E}">
        <p14:creationId xmlns:p14="http://schemas.microsoft.com/office/powerpoint/2010/main" val="98519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80"/>
                </a:solidFill>
              </a:rPr>
              <a:t>It might be hard going and enjoyable along the way</a:t>
            </a:r>
            <a:endParaRPr lang="en-US" b="1" dirty="0">
              <a:solidFill>
                <a:srgbClr val="FF0080"/>
              </a:solidFill>
            </a:endParaRPr>
          </a:p>
        </p:txBody>
      </p:sp>
      <p:pic>
        <p:nvPicPr>
          <p:cNvPr id="4" name="Content Placeholder 3" descr="white-firs-646x433.jpg"/>
          <p:cNvPicPr>
            <a:picLocks noGrp="1" noChangeAspect="1"/>
          </p:cNvPicPr>
          <p:nvPr>
            <p:ph idx="1"/>
          </p:nvPr>
        </p:nvPicPr>
        <p:blipFill>
          <a:blip r:embed="rId2">
            <a:extLst>
              <a:ext uri="{28A0092B-C50C-407E-A947-70E740481C1C}">
                <a14:useLocalDpi xmlns:a14="http://schemas.microsoft.com/office/drawing/2010/main" val="0"/>
              </a:ext>
            </a:extLst>
          </a:blip>
          <a:srcRect t="8975" b="8975"/>
          <a:stretch>
            <a:fillRect/>
          </a:stretch>
        </p:blipFill>
        <p:spPr/>
      </p:pic>
    </p:spTree>
    <p:extLst>
      <p:ext uri="{BB962C8B-B14F-4D97-AF65-F5344CB8AC3E}">
        <p14:creationId xmlns:p14="http://schemas.microsoft.com/office/powerpoint/2010/main" val="292574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80"/>
                </a:solidFill>
              </a:rPr>
              <a:t>BUT with vision and determination you might create your ‘pot of gold’</a:t>
            </a:r>
            <a:endParaRPr lang="en-US" b="1" dirty="0">
              <a:solidFill>
                <a:srgbClr val="FF0080"/>
              </a:solidFill>
            </a:endParaRPr>
          </a:p>
        </p:txBody>
      </p:sp>
      <p:pic>
        <p:nvPicPr>
          <p:cNvPr id="4" name="Content Placeholder 3" descr="rainbow-over-forest-230x153.jpg"/>
          <p:cNvPicPr>
            <a:picLocks noGrp="1" noChangeAspect="1"/>
          </p:cNvPicPr>
          <p:nvPr>
            <p:ph idx="1"/>
          </p:nvPr>
        </p:nvPicPr>
        <p:blipFill>
          <a:blip r:embed="rId2">
            <a:extLst>
              <a:ext uri="{28A0092B-C50C-407E-A947-70E740481C1C}">
                <a14:useLocalDpi xmlns:a14="http://schemas.microsoft.com/office/drawing/2010/main" val="0"/>
              </a:ext>
            </a:extLst>
          </a:blip>
          <a:srcRect t="8663" b="8663"/>
          <a:stretch>
            <a:fillRect/>
          </a:stretch>
        </p:blipFill>
        <p:spPr/>
      </p:pic>
    </p:spTree>
    <p:extLst>
      <p:ext uri="{BB962C8B-B14F-4D97-AF65-F5344CB8AC3E}">
        <p14:creationId xmlns:p14="http://schemas.microsoft.com/office/powerpoint/2010/main" val="3091875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804248" y="2523526"/>
            <a:ext cx="1584176" cy="164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itle 1"/>
          <p:cNvSpPr>
            <a:spLocks noGrp="1"/>
          </p:cNvSpPr>
          <p:nvPr>
            <p:ph type="title"/>
          </p:nvPr>
        </p:nvSpPr>
        <p:spPr>
          <a:xfrm>
            <a:off x="467544" y="421520"/>
            <a:ext cx="7488832" cy="699097"/>
          </a:xfrm>
        </p:spPr>
        <p:txBody>
          <a:bodyPr>
            <a:normAutofit fontScale="90000"/>
          </a:bodyPr>
          <a:lstStyle/>
          <a:p>
            <a:r>
              <a:rPr lang="en-GB" sz="4000" dirty="0" smtClean="0">
                <a:solidFill>
                  <a:schemeClr val="tx2"/>
                </a:solidFill>
              </a:rPr>
              <a:t> </a:t>
            </a:r>
            <a:br>
              <a:rPr lang="en-GB" sz="4000" dirty="0" smtClean="0">
                <a:solidFill>
                  <a:schemeClr val="tx2"/>
                </a:solidFill>
              </a:rPr>
            </a:br>
            <a:r>
              <a:rPr lang="en-GB" sz="4000" dirty="0" smtClean="0">
                <a:solidFill>
                  <a:schemeClr val="tx2"/>
                </a:solidFill>
              </a:rPr>
              <a:t/>
            </a:r>
            <a:br>
              <a:rPr lang="en-GB" sz="4000" dirty="0" smtClean="0">
                <a:solidFill>
                  <a:schemeClr val="tx2"/>
                </a:solidFill>
              </a:rPr>
            </a:br>
            <a:r>
              <a:rPr lang="en-GB" sz="4000" dirty="0" smtClean="0">
                <a:solidFill>
                  <a:schemeClr val="tx2"/>
                </a:solidFill>
              </a:rPr>
              <a:t/>
            </a:r>
            <a:br>
              <a:rPr lang="en-GB" sz="4000" dirty="0" smtClean="0">
                <a:solidFill>
                  <a:schemeClr val="tx2"/>
                </a:solidFill>
              </a:rPr>
            </a:br>
            <a:r>
              <a:rPr lang="en-GB" sz="4000" dirty="0">
                <a:solidFill>
                  <a:schemeClr val="tx2"/>
                </a:solidFill>
              </a:rPr>
              <a:t/>
            </a:r>
            <a:br>
              <a:rPr lang="en-GB" sz="4000" dirty="0">
                <a:solidFill>
                  <a:schemeClr val="tx2"/>
                </a:solidFill>
              </a:rPr>
            </a:br>
            <a:r>
              <a:rPr lang="en-GB" sz="4000" b="1" dirty="0" smtClean="0">
                <a:solidFill>
                  <a:srgbClr val="FF0080"/>
                </a:solidFill>
              </a:rPr>
              <a:t>Questions?</a:t>
            </a:r>
            <a:endParaRPr lang="en-GB" sz="4000" b="1" dirty="0">
              <a:solidFill>
                <a:srgbClr val="FF0080"/>
              </a:solidFill>
            </a:endParaRP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279" y="0"/>
            <a:ext cx="3287043" cy="1340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0" y="-33761"/>
            <a:ext cx="2699792" cy="1374529"/>
          </a:xfrm>
          <a:prstGeom prst="rect">
            <a:avLst/>
          </a:prstGeom>
        </p:spPr>
      </p:pic>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07704" y="2483656"/>
            <a:ext cx="4566222" cy="3888432"/>
          </a:xfrm>
        </p:spPr>
      </p:pic>
    </p:spTree>
    <p:extLst>
      <p:ext uri="{BB962C8B-B14F-4D97-AF65-F5344CB8AC3E}">
        <p14:creationId xmlns:p14="http://schemas.microsoft.com/office/powerpoint/2010/main" val="2806870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dirty="0"/>
          </a:p>
        </p:txBody>
      </p:sp>
      <p:sp>
        <p:nvSpPr>
          <p:cNvPr id="6" name="Content Placeholder 5"/>
          <p:cNvSpPr>
            <a:spLocks noGrp="1"/>
          </p:cNvSpPr>
          <p:nvPr>
            <p:ph sz="half" idx="1"/>
          </p:nvPr>
        </p:nvSpPr>
        <p:spPr>
          <a:xfrm>
            <a:off x="0" y="-171400"/>
            <a:ext cx="5868144" cy="6840760"/>
          </a:xfrm>
        </p:spPr>
        <p:txBody>
          <a:bodyPr>
            <a:normAutofit/>
          </a:bodyPr>
          <a:lstStyle/>
          <a:p>
            <a:pPr lvl="0"/>
            <a:r>
              <a:rPr lang="en-GB" sz="2800" b="1" baseline="-25000" dirty="0"/>
              <a:t>Research is core NHS business</a:t>
            </a:r>
            <a:endParaRPr lang="en-GB" sz="2800" b="1" dirty="0"/>
          </a:p>
          <a:p>
            <a:pPr lvl="0"/>
            <a:r>
              <a:rPr lang="en-GB" sz="2800" b="1" baseline="-25000" dirty="0"/>
              <a:t>CAs important part of a well-rounded clinical research community</a:t>
            </a:r>
            <a:endParaRPr lang="en-GB" sz="2800" b="1" dirty="0"/>
          </a:p>
          <a:p>
            <a:pPr lvl="0"/>
            <a:r>
              <a:rPr lang="en-GB" sz="2800" b="1" baseline="-25000" dirty="0"/>
              <a:t>Developing the best CAs requires national oversight, strategic vision,</a:t>
            </a:r>
            <a:r>
              <a:rPr lang="en-GB" sz="2800" b="1" dirty="0"/>
              <a:t> </a:t>
            </a:r>
            <a:r>
              <a:rPr lang="en-GB" sz="2800" b="1" baseline="-25000" dirty="0"/>
              <a:t>political commitment, focused local implementation</a:t>
            </a:r>
            <a:endParaRPr lang="en-GB" sz="2800" b="1" dirty="0"/>
          </a:p>
          <a:p>
            <a:pPr lvl="0"/>
            <a:r>
              <a:rPr lang="en-GB" sz="2800" b="1" baseline="-25000" dirty="0" smtClean="0"/>
              <a:t>Training </a:t>
            </a:r>
            <a:r>
              <a:rPr lang="en-GB" sz="2800" b="1" baseline="-25000" dirty="0"/>
              <a:t>requires partnerships between HEIs and providers</a:t>
            </a:r>
            <a:endParaRPr lang="en-GB" sz="2800" b="1" dirty="0"/>
          </a:p>
          <a:p>
            <a:pPr lvl="0"/>
            <a:r>
              <a:rPr lang="en-GB" sz="2800" b="1" baseline="-25000" dirty="0"/>
              <a:t>Workforce planners and local providers should include CA in workforce plan.</a:t>
            </a:r>
            <a:endParaRPr lang="en-GB" sz="2800" b="1" dirty="0"/>
          </a:p>
          <a:p>
            <a:endParaRPr lang="en-GB" sz="2800" b="1" dirty="0"/>
          </a:p>
        </p:txBody>
      </p:sp>
      <p:pic>
        <p:nvPicPr>
          <p:cNvPr id="8"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29199" y="116632"/>
            <a:ext cx="3200400" cy="5553785"/>
          </a:xfrm>
          <a:prstGeom prst="rect">
            <a:avLst/>
          </a:prstGeom>
        </p:spPr>
      </p:pic>
    </p:spTree>
    <p:extLst>
      <p:ext uri="{BB962C8B-B14F-4D97-AF65-F5344CB8AC3E}">
        <p14:creationId xmlns:p14="http://schemas.microsoft.com/office/powerpoint/2010/main" val="1926437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D2553A-745B-44D7-A6F7-4F90C3ACA050}" type="slidenum">
              <a:rPr lang="en-GB" smtClean="0"/>
              <a:pPr>
                <a:defRPr/>
              </a:pPr>
              <a:t>6</a:t>
            </a:fld>
            <a:endParaRPr lang="en-GB" dirty="0"/>
          </a:p>
        </p:txBody>
      </p:sp>
      <p:sp>
        <p:nvSpPr>
          <p:cNvPr id="5" name="Rectangle 4"/>
          <p:cNvSpPr/>
          <p:nvPr/>
        </p:nvSpPr>
        <p:spPr>
          <a:xfrm>
            <a:off x="683568" y="274586"/>
            <a:ext cx="7920880" cy="5262979"/>
          </a:xfrm>
          <a:prstGeom prst="rect">
            <a:avLst/>
          </a:prstGeom>
        </p:spPr>
        <p:txBody>
          <a:bodyPr wrap="square">
            <a:spAutoFit/>
          </a:bodyPr>
          <a:lstStyle/>
          <a:p>
            <a:r>
              <a:rPr lang="en-US" sz="2800" dirty="0">
                <a:solidFill>
                  <a:srgbClr val="FF0080"/>
                </a:solidFill>
              </a:rPr>
              <a:t>Developing a Workforce skilled for Research and Innovation HEE, 2014 p.29</a:t>
            </a:r>
          </a:p>
          <a:p>
            <a:endParaRPr lang="en-US" sz="2800" dirty="0">
              <a:solidFill>
                <a:srgbClr val="FF0080"/>
              </a:solidFill>
            </a:endParaRPr>
          </a:p>
          <a:p>
            <a:r>
              <a:rPr lang="en-US" sz="2800" dirty="0"/>
              <a:t>“objective is to develop a more flexible workforce that is able to respond to the changing patterns of service. It will need to develop a workforce that embraces research and innovation to allow it to adapt to the changing demands of public health, healthcare and care services where staff are at the forefront of implementing the Innovation Health and Wealth Strategy” </a:t>
            </a:r>
          </a:p>
        </p:txBody>
      </p:sp>
    </p:spTree>
    <p:extLst>
      <p:ext uri="{BB962C8B-B14F-4D97-AF65-F5344CB8AC3E}">
        <p14:creationId xmlns:p14="http://schemas.microsoft.com/office/powerpoint/2010/main" val="265920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78C4CE8-01CC-4F75-A9D3-90AE55454B1C}" type="slidenum">
              <a:rPr lang="en-GB" smtClean="0"/>
              <a:pPr>
                <a:defRPr/>
              </a:pPr>
              <a:t>7</a:t>
            </a:fld>
            <a:endParaRPr lang="en-GB" dirty="0"/>
          </a:p>
        </p:txBody>
      </p:sp>
      <p:sp>
        <p:nvSpPr>
          <p:cNvPr id="3" name="Rectangle 2"/>
          <p:cNvSpPr/>
          <p:nvPr/>
        </p:nvSpPr>
        <p:spPr>
          <a:xfrm>
            <a:off x="1115616" y="188640"/>
            <a:ext cx="7632848" cy="6001643"/>
          </a:xfrm>
          <a:prstGeom prst="rect">
            <a:avLst/>
          </a:prstGeom>
        </p:spPr>
        <p:txBody>
          <a:bodyPr wrap="square">
            <a:spAutoFit/>
          </a:bodyPr>
          <a:lstStyle/>
          <a:p>
            <a:r>
              <a:rPr lang="en-GB" sz="3200" dirty="0">
                <a:solidFill>
                  <a:srgbClr val="FF0080"/>
                </a:solidFill>
              </a:rPr>
              <a:t>Developing a workforce skilled for research and innovation HEE, 2014 p.30</a:t>
            </a:r>
          </a:p>
          <a:p>
            <a:endParaRPr lang="en-GB" sz="3200" dirty="0">
              <a:solidFill>
                <a:schemeClr val="accent5">
                  <a:lumMod val="75000"/>
                </a:schemeClr>
              </a:solidFill>
            </a:endParaRPr>
          </a:p>
          <a:p>
            <a:r>
              <a:rPr lang="en-GB" sz="3200" dirty="0" smtClean="0"/>
              <a:t>“</a:t>
            </a:r>
            <a:r>
              <a:rPr lang="en-GB" sz="3200" dirty="0"/>
              <a:t>HEE should support clinical academic careers for health professionals and also seek to increase numbers of staff across all clinical and public health professions with a proper understanding of research and its role in improving health outcomes”</a:t>
            </a:r>
          </a:p>
        </p:txBody>
      </p:sp>
    </p:spTree>
    <p:extLst>
      <p:ext uri="{BB962C8B-B14F-4D97-AF65-F5344CB8AC3E}">
        <p14:creationId xmlns:p14="http://schemas.microsoft.com/office/powerpoint/2010/main" val="3764160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0080"/>
                </a:solidFill>
              </a:rPr>
              <a:t>Why do we need clinical academics?</a:t>
            </a:r>
            <a:endParaRPr lang="en-US" sz="3200" b="1" dirty="0">
              <a:solidFill>
                <a:srgbClr val="FF0080"/>
              </a:solidFill>
            </a:endParaRPr>
          </a:p>
        </p:txBody>
      </p:sp>
      <p:sp>
        <p:nvSpPr>
          <p:cNvPr id="3" name="Content Placeholder 2"/>
          <p:cNvSpPr>
            <a:spLocks noGrp="1"/>
          </p:cNvSpPr>
          <p:nvPr>
            <p:ph idx="1"/>
          </p:nvPr>
        </p:nvSpPr>
        <p:spPr>
          <a:xfrm>
            <a:off x="457200" y="1600200"/>
            <a:ext cx="8229600" cy="4881905"/>
          </a:xfrm>
        </p:spPr>
        <p:txBody>
          <a:bodyPr>
            <a:normAutofit/>
          </a:bodyPr>
          <a:lstStyle/>
          <a:p>
            <a:pPr marL="0" indent="0">
              <a:buNone/>
            </a:pPr>
            <a:r>
              <a:rPr lang="en-US" sz="2400" b="1" dirty="0" smtClean="0"/>
              <a:t>CLINICAL ACADEMICS “ </a:t>
            </a:r>
            <a:r>
              <a:rPr lang="en-US" sz="2400" b="1" dirty="0"/>
              <a:t>ask questions about what they can do better, and because they are working with patients, they can see the gaps that lead to the questions, and they have the curiosity to seek the answers.” </a:t>
            </a:r>
            <a:endParaRPr lang="en-US" sz="2400" b="1" dirty="0" smtClean="0"/>
          </a:p>
          <a:p>
            <a:pPr marL="0" indent="0">
              <a:buNone/>
            </a:pPr>
            <a:r>
              <a:rPr lang="en-US" sz="2400" b="1" dirty="0"/>
              <a:t>“We need the inspirational people to draw people in and help them to dream the dream.</a:t>
            </a:r>
            <a:r>
              <a:rPr lang="en-US" sz="2400" b="1" dirty="0" smtClean="0"/>
              <a:t>”</a:t>
            </a:r>
          </a:p>
          <a:p>
            <a:pPr marL="0" indent="0">
              <a:buNone/>
            </a:pPr>
            <a:r>
              <a:rPr lang="en-US" sz="2400" b="1" dirty="0" smtClean="0"/>
              <a:t>Professor Dean Jones, NIHR dean for faculty trainees</a:t>
            </a:r>
            <a:endParaRPr lang="en-US" sz="2400" b="1" dirty="0"/>
          </a:p>
        </p:txBody>
      </p:sp>
    </p:spTree>
    <p:extLst>
      <p:ext uri="{BB962C8B-B14F-4D97-AF65-F5344CB8AC3E}">
        <p14:creationId xmlns:p14="http://schemas.microsoft.com/office/powerpoint/2010/main" val="95874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0080"/>
                </a:solidFill>
              </a:rPr>
              <a:t>The need for </a:t>
            </a:r>
            <a:r>
              <a:rPr lang="en-US" sz="3200" b="1" dirty="0" err="1" smtClean="0">
                <a:solidFill>
                  <a:srgbClr val="FF0080"/>
                </a:solidFill>
              </a:rPr>
              <a:t>organisational</a:t>
            </a:r>
            <a:r>
              <a:rPr lang="en-US" sz="3200" b="1" dirty="0" smtClean="0">
                <a:solidFill>
                  <a:srgbClr val="FF0080"/>
                </a:solidFill>
              </a:rPr>
              <a:t> change</a:t>
            </a:r>
            <a:endParaRPr lang="en-US" sz="3200" b="1" dirty="0">
              <a:solidFill>
                <a:srgbClr val="FF0080"/>
              </a:solidFill>
            </a:endParaRPr>
          </a:p>
        </p:txBody>
      </p:sp>
      <p:sp>
        <p:nvSpPr>
          <p:cNvPr id="3" name="Content Placeholder 2"/>
          <p:cNvSpPr>
            <a:spLocks noGrp="1"/>
          </p:cNvSpPr>
          <p:nvPr>
            <p:ph idx="1"/>
          </p:nvPr>
        </p:nvSpPr>
        <p:spPr/>
        <p:txBody>
          <a:bodyPr>
            <a:noAutofit/>
          </a:bodyPr>
          <a:lstStyle/>
          <a:p>
            <a:r>
              <a:rPr lang="en-US" sz="2400" dirty="0" smtClean="0"/>
              <a:t>Wider cultural change required across the NHS</a:t>
            </a:r>
          </a:p>
          <a:p>
            <a:r>
              <a:rPr lang="en-US" sz="2400" dirty="0" smtClean="0"/>
              <a:t>R&amp;D affects income; estimated to be worth £30m at University Hospitals Birmingham </a:t>
            </a:r>
          </a:p>
          <a:p>
            <a:r>
              <a:rPr lang="en-US" sz="2400" dirty="0" smtClean="0"/>
              <a:t>“research </a:t>
            </a:r>
            <a:r>
              <a:rPr lang="en-US" sz="2400" dirty="0"/>
              <a:t>is still seen as pulling people away from clinical care. But when you have clinicians involved in research it can make an immediate transformational difference that really brings great value.” </a:t>
            </a:r>
            <a:endParaRPr lang="en-US" sz="2400" dirty="0" smtClean="0"/>
          </a:p>
          <a:p>
            <a:r>
              <a:rPr lang="en-US" sz="2400" dirty="0" smtClean="0"/>
              <a:t>Tim Jones, Director of Delivery University Hospitals Birmingham</a:t>
            </a:r>
            <a:endParaRPr lang="en-US" sz="2400" dirty="0"/>
          </a:p>
        </p:txBody>
      </p:sp>
    </p:spTree>
    <p:extLst>
      <p:ext uri="{BB962C8B-B14F-4D97-AF65-F5344CB8AC3E}">
        <p14:creationId xmlns:p14="http://schemas.microsoft.com/office/powerpoint/2010/main" val="2945533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1105</TotalTime>
  <Words>2044</Words>
  <Application>Microsoft Office PowerPoint</Application>
  <PresentationFormat>On-screen Show (4:3)</PresentationFormat>
  <Paragraphs>247</Paragraphs>
  <Slides>42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ＭＳ Ｐゴシック</vt:lpstr>
      <vt:lpstr>Arial</vt:lpstr>
      <vt:lpstr>Calibri</vt:lpstr>
      <vt:lpstr>Century Gothic</vt:lpstr>
      <vt:lpstr>Lucida Grande</vt:lpstr>
      <vt:lpstr>Lucida Sans Unicode</vt:lpstr>
      <vt:lpstr>Times</vt:lpstr>
      <vt:lpstr>Wingdings</vt:lpstr>
      <vt:lpstr>Mesh</vt:lpstr>
      <vt:lpstr>PowerPoint Presentation</vt:lpstr>
      <vt:lpstr>PowerPoint Presentation</vt:lpstr>
      <vt:lpstr>History and context: 20 years ago</vt:lpstr>
      <vt:lpstr>Nursing, Midwifery, AHPs</vt:lpstr>
      <vt:lpstr>PowerPoint Presentation</vt:lpstr>
      <vt:lpstr>PowerPoint Presentation</vt:lpstr>
      <vt:lpstr>PowerPoint Presentation</vt:lpstr>
      <vt:lpstr>Why do we need clinical academics?</vt:lpstr>
      <vt:lpstr>The need for organisational change</vt:lpstr>
      <vt:lpstr>The need for organisational change</vt:lpstr>
      <vt:lpstr>The need to consider where clinical research is situated</vt:lpstr>
      <vt:lpstr>Benefits to the organisation</vt:lpstr>
      <vt:lpstr>Benefits to the organisation</vt:lpstr>
      <vt:lpstr>The clinical academic journey</vt:lpstr>
      <vt:lpstr>The clinical academic career journey</vt:lpstr>
      <vt:lpstr>NO RESEARCH  is not an option</vt:lpstr>
      <vt:lpstr>You can be PIONEERS</vt:lpstr>
      <vt:lpstr>PowerPoint Presentation</vt:lpstr>
      <vt:lpstr>PowerPoint Presentation</vt:lpstr>
      <vt:lpstr>NIHR/HEE/HEEM Research Methods Programme purpose</vt:lpstr>
      <vt:lpstr>Who can apply?</vt:lpstr>
      <vt:lpstr>Who can apply?</vt:lpstr>
      <vt:lpstr>HEEM</vt:lpstr>
      <vt:lpstr>The Clinical Scholar Awards Pathway (HEEM): this is changing from 2018/19</vt:lpstr>
      <vt:lpstr>What do the bronze and silver schemes provide?</vt:lpstr>
      <vt:lpstr>what does the maRM provide?</vt:lpstr>
      <vt:lpstr>HEE/NIHR Pre-doctoral Clinical Academic Fellowships (PCAF)  NEW </vt:lpstr>
      <vt:lpstr>HEE/NIHR Pre-doctoral Clinical Academic Fellowships (PCAF)  new</vt:lpstr>
      <vt:lpstr>PCAF</vt:lpstr>
      <vt:lpstr>Introducing the Researcher Development Framework (RDF)</vt:lpstr>
      <vt:lpstr>PowerPoint Presentation</vt:lpstr>
      <vt:lpstr>What they all offer</vt:lpstr>
      <vt:lpstr>PowerPoint Presentation</vt:lpstr>
      <vt:lpstr> Applications 2018/19  </vt:lpstr>
      <vt:lpstr>Thinking of applying?</vt:lpstr>
      <vt:lpstr>PowerPoint Presentation</vt:lpstr>
      <vt:lpstr>Useful contacts</vt:lpstr>
      <vt:lpstr>You are PIONEERS</vt:lpstr>
      <vt:lpstr>The destination may be unclear when you set off</vt:lpstr>
      <vt:lpstr>It might be hard going and enjoyable along the way</vt:lpstr>
      <vt:lpstr>BUT with vision and determination you might create your ‘pot of gold’</vt:lpstr>
      <vt:lpstr>     Questions?</vt:lpstr>
    </vt:vector>
  </TitlesOfParts>
  <Company>University Of Nottingham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Research issues and methods</dc:title>
  <dc:creator>Morrell Jane</dc:creator>
  <cp:lastModifiedBy>Diver Claire</cp:lastModifiedBy>
  <cp:revision>79</cp:revision>
  <dcterms:created xsi:type="dcterms:W3CDTF">2014-03-20T09:02:27Z</dcterms:created>
  <dcterms:modified xsi:type="dcterms:W3CDTF">2018-01-17T20:49:24Z</dcterms:modified>
</cp:coreProperties>
</file>