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6" r:id="rId10"/>
    <p:sldId id="267" r:id="rId11"/>
    <p:sldId id="264" r:id="rId12"/>
    <p:sldId id="265" r:id="rId13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8E2AE5-B878-4555-8F7A-28EAE6AAA3C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6D51FEA-ED03-485E-871A-264C5658270A}">
      <dgm:prSet phldrT="[Text]"/>
      <dgm:spPr/>
      <dgm:t>
        <a:bodyPr/>
        <a:lstStyle/>
        <a:p>
          <a:r>
            <a:rPr lang="en-GB" dirty="0"/>
            <a:t>Caroline Barker – Huddersfield</a:t>
          </a:r>
        </a:p>
      </dgm:t>
    </dgm:pt>
    <dgm:pt modelId="{A8725088-2485-47E8-9844-C795DDD4BAD2}" type="parTrans" cxnId="{28A924FA-87B7-4B74-8D24-3D646353556D}">
      <dgm:prSet/>
      <dgm:spPr/>
      <dgm:t>
        <a:bodyPr/>
        <a:lstStyle/>
        <a:p>
          <a:endParaRPr lang="en-GB"/>
        </a:p>
      </dgm:t>
    </dgm:pt>
    <dgm:pt modelId="{36BCA6F7-9656-45FF-8F6C-CAD1D98FB3E4}" type="sibTrans" cxnId="{28A924FA-87B7-4B74-8D24-3D646353556D}">
      <dgm:prSet/>
      <dgm:spPr/>
      <dgm:t>
        <a:bodyPr/>
        <a:lstStyle/>
        <a:p>
          <a:endParaRPr lang="en-GB"/>
        </a:p>
      </dgm:t>
    </dgm:pt>
    <dgm:pt modelId="{68C7EF21-3D59-455B-AE7E-19892C5EB03E}">
      <dgm:prSet phldrT="[Text]"/>
      <dgm:spPr/>
      <dgm:t>
        <a:bodyPr/>
        <a:lstStyle/>
        <a:p>
          <a:r>
            <a:rPr lang="en-GB" dirty="0"/>
            <a:t>NMC Validation</a:t>
          </a:r>
        </a:p>
      </dgm:t>
    </dgm:pt>
    <dgm:pt modelId="{BA573637-AAD6-447A-A8B4-97C3701C1D16}" type="parTrans" cxnId="{954A17D9-A811-4C4C-875A-569959E38208}">
      <dgm:prSet/>
      <dgm:spPr/>
      <dgm:t>
        <a:bodyPr/>
        <a:lstStyle/>
        <a:p>
          <a:endParaRPr lang="en-GB"/>
        </a:p>
      </dgm:t>
    </dgm:pt>
    <dgm:pt modelId="{B0FBF704-36EB-4F3C-A48A-3D96FD6BE834}" type="sibTrans" cxnId="{954A17D9-A811-4C4C-875A-569959E38208}">
      <dgm:prSet/>
      <dgm:spPr/>
      <dgm:t>
        <a:bodyPr/>
        <a:lstStyle/>
        <a:p>
          <a:endParaRPr lang="en-GB"/>
        </a:p>
      </dgm:t>
    </dgm:pt>
    <dgm:pt modelId="{7BD63892-FF2C-442E-987E-E75D6A78C8FE}">
      <dgm:prSet phldrT="[Text]"/>
      <dgm:spPr/>
      <dgm:t>
        <a:bodyPr/>
        <a:lstStyle/>
        <a:p>
          <a:r>
            <a:rPr lang="en-GB" dirty="0"/>
            <a:t>Sara Morris -  </a:t>
          </a:r>
          <a:r>
            <a:rPr lang="en-GB" dirty="0" err="1"/>
            <a:t>Keele</a:t>
          </a:r>
          <a:endParaRPr lang="en-GB" dirty="0"/>
        </a:p>
      </dgm:t>
    </dgm:pt>
    <dgm:pt modelId="{998F37F9-2473-40B7-BFF0-5AEE9E974E29}" type="parTrans" cxnId="{DFF3E26D-6157-4BF2-9498-44C910D68483}">
      <dgm:prSet/>
      <dgm:spPr/>
      <dgm:t>
        <a:bodyPr/>
        <a:lstStyle/>
        <a:p>
          <a:endParaRPr lang="en-GB"/>
        </a:p>
      </dgm:t>
    </dgm:pt>
    <dgm:pt modelId="{206F3F47-6F82-49F6-891B-B49A3B56AF68}" type="sibTrans" cxnId="{DFF3E26D-6157-4BF2-9498-44C910D68483}">
      <dgm:prSet/>
      <dgm:spPr/>
      <dgm:t>
        <a:bodyPr/>
        <a:lstStyle/>
        <a:p>
          <a:endParaRPr lang="en-GB"/>
        </a:p>
      </dgm:t>
    </dgm:pt>
    <dgm:pt modelId="{A0BF1716-C0AA-4BE5-956E-4E85AF585A35}">
      <dgm:prSet phldrT="[Text]"/>
      <dgm:spPr/>
      <dgm:t>
        <a:bodyPr/>
        <a:lstStyle/>
        <a:p>
          <a:r>
            <a:rPr lang="en-GB" dirty="0"/>
            <a:t>External Examiner </a:t>
          </a:r>
        </a:p>
      </dgm:t>
    </dgm:pt>
    <dgm:pt modelId="{056D57E5-CF00-414A-AA02-497D438BE116}" type="parTrans" cxnId="{029F0137-D468-4389-8C72-ED0142F5C0C9}">
      <dgm:prSet/>
      <dgm:spPr/>
      <dgm:t>
        <a:bodyPr/>
        <a:lstStyle/>
        <a:p>
          <a:endParaRPr lang="en-GB"/>
        </a:p>
      </dgm:t>
    </dgm:pt>
    <dgm:pt modelId="{1D5CCC4A-9541-4679-A66B-FE1894E14179}" type="sibTrans" cxnId="{029F0137-D468-4389-8C72-ED0142F5C0C9}">
      <dgm:prSet/>
      <dgm:spPr/>
      <dgm:t>
        <a:bodyPr/>
        <a:lstStyle/>
        <a:p>
          <a:endParaRPr lang="en-GB"/>
        </a:p>
      </dgm:t>
    </dgm:pt>
    <dgm:pt modelId="{CDD4804F-623C-4264-8A77-2B7AE646EADC}" type="pres">
      <dgm:prSet presAssocID="{508E2AE5-B878-4555-8F7A-28EAE6AAA3C0}" presName="Name0" presStyleCnt="0">
        <dgm:presLayoutVars>
          <dgm:dir/>
          <dgm:resizeHandles val="exact"/>
        </dgm:presLayoutVars>
      </dgm:prSet>
      <dgm:spPr/>
    </dgm:pt>
    <dgm:pt modelId="{CD4E77DF-EDC7-4A02-BE22-04929CAB60DE}" type="pres">
      <dgm:prSet presAssocID="{46D51FEA-ED03-485E-871A-264C5658270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C1500D-8AD3-4A0B-B9B7-ECAD50F485C3}" type="pres">
      <dgm:prSet presAssocID="{36BCA6F7-9656-45FF-8F6C-CAD1D98FB3E4}" presName="sibTrans" presStyleLbl="sibTrans2D1" presStyleIdx="0" presStyleCnt="3"/>
      <dgm:spPr/>
      <dgm:t>
        <a:bodyPr/>
        <a:lstStyle/>
        <a:p>
          <a:endParaRPr lang="en-GB"/>
        </a:p>
      </dgm:t>
    </dgm:pt>
    <dgm:pt modelId="{A27AAEA8-E374-4593-9AFB-35B90CD4F450}" type="pres">
      <dgm:prSet presAssocID="{36BCA6F7-9656-45FF-8F6C-CAD1D98FB3E4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DD0DDA1D-4A60-4612-8D69-46A3465D7D33}" type="pres">
      <dgm:prSet presAssocID="{68C7EF21-3D59-455B-AE7E-19892C5EB03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F93FF5-5522-4A60-B811-94DE2014E8E8}" type="pres">
      <dgm:prSet presAssocID="{B0FBF704-36EB-4F3C-A48A-3D96FD6BE834}" presName="sibTrans" presStyleLbl="sibTrans2D1" presStyleIdx="1" presStyleCnt="3"/>
      <dgm:spPr/>
      <dgm:t>
        <a:bodyPr/>
        <a:lstStyle/>
        <a:p>
          <a:endParaRPr lang="en-GB"/>
        </a:p>
      </dgm:t>
    </dgm:pt>
    <dgm:pt modelId="{E89AFD23-1BDA-4890-9F71-837B6EAFB662}" type="pres">
      <dgm:prSet presAssocID="{B0FBF704-36EB-4F3C-A48A-3D96FD6BE834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C2B6A3E7-44AF-4989-87F3-77635470BD6E}" type="pres">
      <dgm:prSet presAssocID="{A0BF1716-C0AA-4BE5-956E-4E85AF585A3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3A3233-4AC7-4C84-B238-1B0984D04EF8}" type="pres">
      <dgm:prSet presAssocID="{1D5CCC4A-9541-4679-A66B-FE1894E14179}" presName="sibTrans" presStyleLbl="sibTrans2D1" presStyleIdx="2" presStyleCnt="3"/>
      <dgm:spPr/>
      <dgm:t>
        <a:bodyPr/>
        <a:lstStyle/>
        <a:p>
          <a:endParaRPr lang="en-GB"/>
        </a:p>
      </dgm:t>
    </dgm:pt>
    <dgm:pt modelId="{EF6CF537-0EFE-40A5-AA48-2FBA36271EB1}" type="pres">
      <dgm:prSet presAssocID="{1D5CCC4A-9541-4679-A66B-FE1894E14179}" presName="connectorText" presStyleLbl="sibTrans2D1" presStyleIdx="2" presStyleCnt="3"/>
      <dgm:spPr/>
      <dgm:t>
        <a:bodyPr/>
        <a:lstStyle/>
        <a:p>
          <a:endParaRPr lang="en-GB"/>
        </a:p>
      </dgm:t>
    </dgm:pt>
    <dgm:pt modelId="{2925E5F4-9C43-4F0F-AB45-41386CF50261}" type="pres">
      <dgm:prSet presAssocID="{7BD63892-FF2C-442E-987E-E75D6A78C8F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BB96130-F8F4-49E4-992E-922AA0444615}" type="presOf" srcId="{7BD63892-FF2C-442E-987E-E75D6A78C8FE}" destId="{2925E5F4-9C43-4F0F-AB45-41386CF50261}" srcOrd="0" destOrd="0" presId="urn:microsoft.com/office/officeart/2005/8/layout/process1"/>
    <dgm:cxn modelId="{F131698A-231D-4FDB-91F3-6A4AB7D2060A}" type="presOf" srcId="{68C7EF21-3D59-455B-AE7E-19892C5EB03E}" destId="{DD0DDA1D-4A60-4612-8D69-46A3465D7D33}" srcOrd="0" destOrd="0" presId="urn:microsoft.com/office/officeart/2005/8/layout/process1"/>
    <dgm:cxn modelId="{DFF3E26D-6157-4BF2-9498-44C910D68483}" srcId="{508E2AE5-B878-4555-8F7A-28EAE6AAA3C0}" destId="{7BD63892-FF2C-442E-987E-E75D6A78C8FE}" srcOrd="3" destOrd="0" parTransId="{998F37F9-2473-40B7-BFF0-5AEE9E974E29}" sibTransId="{206F3F47-6F82-49F6-891B-B49A3B56AF68}"/>
    <dgm:cxn modelId="{954A17D9-A811-4C4C-875A-569959E38208}" srcId="{508E2AE5-B878-4555-8F7A-28EAE6AAA3C0}" destId="{68C7EF21-3D59-455B-AE7E-19892C5EB03E}" srcOrd="1" destOrd="0" parTransId="{BA573637-AAD6-447A-A8B4-97C3701C1D16}" sibTransId="{B0FBF704-36EB-4F3C-A48A-3D96FD6BE834}"/>
    <dgm:cxn modelId="{511AD54D-2F2E-448C-B030-E67FC8A097AB}" type="presOf" srcId="{B0FBF704-36EB-4F3C-A48A-3D96FD6BE834}" destId="{B5F93FF5-5522-4A60-B811-94DE2014E8E8}" srcOrd="0" destOrd="0" presId="urn:microsoft.com/office/officeart/2005/8/layout/process1"/>
    <dgm:cxn modelId="{65023B71-FF97-41F4-AE73-5E6693C49964}" type="presOf" srcId="{B0FBF704-36EB-4F3C-A48A-3D96FD6BE834}" destId="{E89AFD23-1BDA-4890-9F71-837B6EAFB662}" srcOrd="1" destOrd="0" presId="urn:microsoft.com/office/officeart/2005/8/layout/process1"/>
    <dgm:cxn modelId="{1203CA21-EAE0-485E-A3C8-7EBF6C9904AC}" type="presOf" srcId="{508E2AE5-B878-4555-8F7A-28EAE6AAA3C0}" destId="{CDD4804F-623C-4264-8A77-2B7AE646EADC}" srcOrd="0" destOrd="0" presId="urn:microsoft.com/office/officeart/2005/8/layout/process1"/>
    <dgm:cxn modelId="{28A924FA-87B7-4B74-8D24-3D646353556D}" srcId="{508E2AE5-B878-4555-8F7A-28EAE6AAA3C0}" destId="{46D51FEA-ED03-485E-871A-264C5658270A}" srcOrd="0" destOrd="0" parTransId="{A8725088-2485-47E8-9844-C795DDD4BAD2}" sibTransId="{36BCA6F7-9656-45FF-8F6C-CAD1D98FB3E4}"/>
    <dgm:cxn modelId="{E64739BE-8589-4DCB-980E-81958F9B03CC}" type="presOf" srcId="{1D5CCC4A-9541-4679-A66B-FE1894E14179}" destId="{E73A3233-4AC7-4C84-B238-1B0984D04EF8}" srcOrd="0" destOrd="0" presId="urn:microsoft.com/office/officeart/2005/8/layout/process1"/>
    <dgm:cxn modelId="{855A9CB7-F5D8-48A5-94C2-034C2C86F04D}" type="presOf" srcId="{36BCA6F7-9656-45FF-8F6C-CAD1D98FB3E4}" destId="{A27AAEA8-E374-4593-9AFB-35B90CD4F450}" srcOrd="1" destOrd="0" presId="urn:microsoft.com/office/officeart/2005/8/layout/process1"/>
    <dgm:cxn modelId="{EBE9DC52-43A2-4DF8-A812-96775FA8F3CD}" type="presOf" srcId="{A0BF1716-C0AA-4BE5-956E-4E85AF585A35}" destId="{C2B6A3E7-44AF-4989-87F3-77635470BD6E}" srcOrd="0" destOrd="0" presId="urn:microsoft.com/office/officeart/2005/8/layout/process1"/>
    <dgm:cxn modelId="{029F0137-D468-4389-8C72-ED0142F5C0C9}" srcId="{508E2AE5-B878-4555-8F7A-28EAE6AAA3C0}" destId="{A0BF1716-C0AA-4BE5-956E-4E85AF585A35}" srcOrd="2" destOrd="0" parTransId="{056D57E5-CF00-414A-AA02-497D438BE116}" sibTransId="{1D5CCC4A-9541-4679-A66B-FE1894E14179}"/>
    <dgm:cxn modelId="{3A6AEDC7-B776-4F1F-B6C1-FACD876C8EDC}" type="presOf" srcId="{36BCA6F7-9656-45FF-8F6C-CAD1D98FB3E4}" destId="{FDC1500D-8AD3-4A0B-B9B7-ECAD50F485C3}" srcOrd="0" destOrd="0" presId="urn:microsoft.com/office/officeart/2005/8/layout/process1"/>
    <dgm:cxn modelId="{5547D1F5-07D3-4481-9D70-5876E5E3CE00}" type="presOf" srcId="{1D5CCC4A-9541-4679-A66B-FE1894E14179}" destId="{EF6CF537-0EFE-40A5-AA48-2FBA36271EB1}" srcOrd="1" destOrd="0" presId="urn:microsoft.com/office/officeart/2005/8/layout/process1"/>
    <dgm:cxn modelId="{44250DF1-89DA-4077-B33E-DFC0C315BD4F}" type="presOf" srcId="{46D51FEA-ED03-485E-871A-264C5658270A}" destId="{CD4E77DF-EDC7-4A02-BE22-04929CAB60DE}" srcOrd="0" destOrd="0" presId="urn:microsoft.com/office/officeart/2005/8/layout/process1"/>
    <dgm:cxn modelId="{112DAE7C-3C86-4245-A6F0-CEC86977F5C1}" type="presParOf" srcId="{CDD4804F-623C-4264-8A77-2B7AE646EADC}" destId="{CD4E77DF-EDC7-4A02-BE22-04929CAB60DE}" srcOrd="0" destOrd="0" presId="urn:microsoft.com/office/officeart/2005/8/layout/process1"/>
    <dgm:cxn modelId="{B4733767-8DF0-4CA2-A23A-3AE6EC35DB89}" type="presParOf" srcId="{CDD4804F-623C-4264-8A77-2B7AE646EADC}" destId="{FDC1500D-8AD3-4A0B-B9B7-ECAD50F485C3}" srcOrd="1" destOrd="0" presId="urn:microsoft.com/office/officeart/2005/8/layout/process1"/>
    <dgm:cxn modelId="{116B0E3A-8D30-4BCD-9F73-8B37B9218BB0}" type="presParOf" srcId="{FDC1500D-8AD3-4A0B-B9B7-ECAD50F485C3}" destId="{A27AAEA8-E374-4593-9AFB-35B90CD4F450}" srcOrd="0" destOrd="0" presId="urn:microsoft.com/office/officeart/2005/8/layout/process1"/>
    <dgm:cxn modelId="{A99039AF-06FC-430D-ACEE-17E07633B178}" type="presParOf" srcId="{CDD4804F-623C-4264-8A77-2B7AE646EADC}" destId="{DD0DDA1D-4A60-4612-8D69-46A3465D7D33}" srcOrd="2" destOrd="0" presId="urn:microsoft.com/office/officeart/2005/8/layout/process1"/>
    <dgm:cxn modelId="{F9304E45-DAC7-474F-823B-0F8B04054F1F}" type="presParOf" srcId="{CDD4804F-623C-4264-8A77-2B7AE646EADC}" destId="{B5F93FF5-5522-4A60-B811-94DE2014E8E8}" srcOrd="3" destOrd="0" presId="urn:microsoft.com/office/officeart/2005/8/layout/process1"/>
    <dgm:cxn modelId="{48B9E03B-3EAA-47DF-AC3A-7675CAEAA566}" type="presParOf" srcId="{B5F93FF5-5522-4A60-B811-94DE2014E8E8}" destId="{E89AFD23-1BDA-4890-9F71-837B6EAFB662}" srcOrd="0" destOrd="0" presId="urn:microsoft.com/office/officeart/2005/8/layout/process1"/>
    <dgm:cxn modelId="{77BB389E-458F-42F1-B5AF-215F07B92F8C}" type="presParOf" srcId="{CDD4804F-623C-4264-8A77-2B7AE646EADC}" destId="{C2B6A3E7-44AF-4989-87F3-77635470BD6E}" srcOrd="4" destOrd="0" presId="urn:microsoft.com/office/officeart/2005/8/layout/process1"/>
    <dgm:cxn modelId="{CDFC8D2D-0082-4FAF-B4B6-0C544552C4F2}" type="presParOf" srcId="{CDD4804F-623C-4264-8A77-2B7AE646EADC}" destId="{E73A3233-4AC7-4C84-B238-1B0984D04EF8}" srcOrd="5" destOrd="0" presId="urn:microsoft.com/office/officeart/2005/8/layout/process1"/>
    <dgm:cxn modelId="{4FCEB361-9668-465F-B12E-172DB718C88F}" type="presParOf" srcId="{E73A3233-4AC7-4C84-B238-1B0984D04EF8}" destId="{EF6CF537-0EFE-40A5-AA48-2FBA36271EB1}" srcOrd="0" destOrd="0" presId="urn:microsoft.com/office/officeart/2005/8/layout/process1"/>
    <dgm:cxn modelId="{CD5953FC-58B2-4F14-A60A-39878D6BDF65}" type="presParOf" srcId="{CDD4804F-623C-4264-8A77-2B7AE646EADC}" destId="{2925E5F4-9C43-4F0F-AB45-41386CF5026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8E2AE5-B878-4555-8F7A-28EAE6AAA3C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6D51FEA-ED03-485E-871A-264C5658270A}">
      <dgm:prSet phldrT="[Text]"/>
      <dgm:spPr/>
      <dgm:t>
        <a:bodyPr/>
        <a:lstStyle/>
        <a:p>
          <a:r>
            <a:rPr lang="en-GB" dirty="0"/>
            <a:t>Sue Thompson – Nottingham</a:t>
          </a:r>
        </a:p>
      </dgm:t>
    </dgm:pt>
    <dgm:pt modelId="{A8725088-2485-47E8-9844-C795DDD4BAD2}" type="parTrans" cxnId="{28A924FA-87B7-4B74-8D24-3D646353556D}">
      <dgm:prSet/>
      <dgm:spPr/>
      <dgm:t>
        <a:bodyPr/>
        <a:lstStyle/>
        <a:p>
          <a:endParaRPr lang="en-GB"/>
        </a:p>
      </dgm:t>
    </dgm:pt>
    <dgm:pt modelId="{36BCA6F7-9656-45FF-8F6C-CAD1D98FB3E4}" type="sibTrans" cxnId="{28A924FA-87B7-4B74-8D24-3D646353556D}">
      <dgm:prSet/>
      <dgm:spPr/>
      <dgm:t>
        <a:bodyPr/>
        <a:lstStyle/>
        <a:p>
          <a:endParaRPr lang="en-GB"/>
        </a:p>
      </dgm:t>
    </dgm:pt>
    <dgm:pt modelId="{7BD63892-FF2C-442E-987E-E75D6A78C8FE}">
      <dgm:prSet phldrT="[Text]"/>
      <dgm:spPr/>
      <dgm:t>
        <a:bodyPr/>
        <a:lstStyle/>
        <a:p>
          <a:r>
            <a:rPr lang="en-GB" dirty="0"/>
            <a:t> East Anglia </a:t>
          </a:r>
        </a:p>
        <a:p>
          <a:r>
            <a:rPr lang="en-GB" dirty="0"/>
            <a:t>Keel </a:t>
          </a:r>
        </a:p>
        <a:p>
          <a:r>
            <a:rPr lang="en-GB" dirty="0"/>
            <a:t>Middlesbrough </a:t>
          </a:r>
        </a:p>
        <a:p>
          <a:endParaRPr lang="en-GB" dirty="0"/>
        </a:p>
      </dgm:t>
    </dgm:pt>
    <dgm:pt modelId="{998F37F9-2473-40B7-BFF0-5AEE9E974E29}" type="parTrans" cxnId="{DFF3E26D-6157-4BF2-9498-44C910D68483}">
      <dgm:prSet/>
      <dgm:spPr/>
      <dgm:t>
        <a:bodyPr/>
        <a:lstStyle/>
        <a:p>
          <a:endParaRPr lang="en-GB"/>
        </a:p>
      </dgm:t>
    </dgm:pt>
    <dgm:pt modelId="{206F3F47-6F82-49F6-891B-B49A3B56AF68}" type="sibTrans" cxnId="{DFF3E26D-6157-4BF2-9498-44C910D68483}">
      <dgm:prSet/>
      <dgm:spPr/>
      <dgm:t>
        <a:bodyPr/>
        <a:lstStyle/>
        <a:p>
          <a:endParaRPr lang="en-GB"/>
        </a:p>
      </dgm:t>
    </dgm:pt>
    <dgm:pt modelId="{A0BF1716-C0AA-4BE5-956E-4E85AF585A35}">
      <dgm:prSet phldrT="[Text]"/>
      <dgm:spPr/>
      <dgm:t>
        <a:bodyPr/>
        <a:lstStyle/>
        <a:p>
          <a:r>
            <a:rPr lang="en-GB" dirty="0"/>
            <a:t>External Advisor  </a:t>
          </a:r>
        </a:p>
      </dgm:t>
    </dgm:pt>
    <dgm:pt modelId="{056D57E5-CF00-414A-AA02-497D438BE116}" type="parTrans" cxnId="{029F0137-D468-4389-8C72-ED0142F5C0C9}">
      <dgm:prSet/>
      <dgm:spPr/>
      <dgm:t>
        <a:bodyPr/>
        <a:lstStyle/>
        <a:p>
          <a:endParaRPr lang="en-GB"/>
        </a:p>
      </dgm:t>
    </dgm:pt>
    <dgm:pt modelId="{1D5CCC4A-9541-4679-A66B-FE1894E14179}" type="sibTrans" cxnId="{029F0137-D468-4389-8C72-ED0142F5C0C9}">
      <dgm:prSet/>
      <dgm:spPr/>
      <dgm:t>
        <a:bodyPr/>
        <a:lstStyle/>
        <a:p>
          <a:endParaRPr lang="en-GB"/>
        </a:p>
      </dgm:t>
    </dgm:pt>
    <dgm:pt modelId="{CDD4804F-623C-4264-8A77-2B7AE646EADC}" type="pres">
      <dgm:prSet presAssocID="{508E2AE5-B878-4555-8F7A-28EAE6AAA3C0}" presName="Name0" presStyleCnt="0">
        <dgm:presLayoutVars>
          <dgm:dir/>
          <dgm:resizeHandles val="exact"/>
        </dgm:presLayoutVars>
      </dgm:prSet>
      <dgm:spPr/>
    </dgm:pt>
    <dgm:pt modelId="{CD4E77DF-EDC7-4A02-BE22-04929CAB60DE}" type="pres">
      <dgm:prSet presAssocID="{46D51FEA-ED03-485E-871A-264C5658270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C1500D-8AD3-4A0B-B9B7-ECAD50F485C3}" type="pres">
      <dgm:prSet presAssocID="{36BCA6F7-9656-45FF-8F6C-CAD1D98FB3E4}" presName="sibTrans" presStyleLbl="sibTrans2D1" presStyleIdx="0" presStyleCnt="2"/>
      <dgm:spPr/>
      <dgm:t>
        <a:bodyPr/>
        <a:lstStyle/>
        <a:p>
          <a:endParaRPr lang="en-GB"/>
        </a:p>
      </dgm:t>
    </dgm:pt>
    <dgm:pt modelId="{A27AAEA8-E374-4593-9AFB-35B90CD4F450}" type="pres">
      <dgm:prSet presAssocID="{36BCA6F7-9656-45FF-8F6C-CAD1D98FB3E4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C2B6A3E7-44AF-4989-87F3-77635470BD6E}" type="pres">
      <dgm:prSet presAssocID="{A0BF1716-C0AA-4BE5-956E-4E85AF585A3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3A3233-4AC7-4C84-B238-1B0984D04EF8}" type="pres">
      <dgm:prSet presAssocID="{1D5CCC4A-9541-4679-A66B-FE1894E14179}" presName="sibTrans" presStyleLbl="sibTrans2D1" presStyleIdx="1" presStyleCnt="2"/>
      <dgm:spPr/>
      <dgm:t>
        <a:bodyPr/>
        <a:lstStyle/>
        <a:p>
          <a:endParaRPr lang="en-GB"/>
        </a:p>
      </dgm:t>
    </dgm:pt>
    <dgm:pt modelId="{EF6CF537-0EFE-40A5-AA48-2FBA36271EB1}" type="pres">
      <dgm:prSet presAssocID="{1D5CCC4A-9541-4679-A66B-FE1894E14179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2925E5F4-9C43-4F0F-AB45-41386CF50261}" type="pres">
      <dgm:prSet presAssocID="{7BD63892-FF2C-442E-987E-E75D6A78C8F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B00A716-00B2-4926-BBC2-3179D5336146}" type="presOf" srcId="{508E2AE5-B878-4555-8F7A-28EAE6AAA3C0}" destId="{CDD4804F-623C-4264-8A77-2B7AE646EADC}" srcOrd="0" destOrd="0" presId="urn:microsoft.com/office/officeart/2005/8/layout/process1"/>
    <dgm:cxn modelId="{DFF3E26D-6157-4BF2-9498-44C910D68483}" srcId="{508E2AE5-B878-4555-8F7A-28EAE6AAA3C0}" destId="{7BD63892-FF2C-442E-987E-E75D6A78C8FE}" srcOrd="2" destOrd="0" parTransId="{998F37F9-2473-40B7-BFF0-5AEE9E974E29}" sibTransId="{206F3F47-6F82-49F6-891B-B49A3B56AF68}"/>
    <dgm:cxn modelId="{F991F90A-C8B2-412F-9E46-4F9E2235012F}" type="presOf" srcId="{36BCA6F7-9656-45FF-8F6C-CAD1D98FB3E4}" destId="{A27AAEA8-E374-4593-9AFB-35B90CD4F450}" srcOrd="1" destOrd="0" presId="urn:microsoft.com/office/officeart/2005/8/layout/process1"/>
    <dgm:cxn modelId="{029F0137-D468-4389-8C72-ED0142F5C0C9}" srcId="{508E2AE5-B878-4555-8F7A-28EAE6AAA3C0}" destId="{A0BF1716-C0AA-4BE5-956E-4E85AF585A35}" srcOrd="1" destOrd="0" parTransId="{056D57E5-CF00-414A-AA02-497D438BE116}" sibTransId="{1D5CCC4A-9541-4679-A66B-FE1894E14179}"/>
    <dgm:cxn modelId="{88E23E08-C211-4410-9C2C-06C868BC59E7}" type="presOf" srcId="{7BD63892-FF2C-442E-987E-E75D6A78C8FE}" destId="{2925E5F4-9C43-4F0F-AB45-41386CF50261}" srcOrd="0" destOrd="0" presId="urn:microsoft.com/office/officeart/2005/8/layout/process1"/>
    <dgm:cxn modelId="{9577710D-11AC-4303-BE81-259F2FA588B2}" type="presOf" srcId="{36BCA6F7-9656-45FF-8F6C-CAD1D98FB3E4}" destId="{FDC1500D-8AD3-4A0B-B9B7-ECAD50F485C3}" srcOrd="0" destOrd="0" presId="urn:microsoft.com/office/officeart/2005/8/layout/process1"/>
    <dgm:cxn modelId="{753F951F-092C-4C0E-889D-9601F0AB575B}" type="presOf" srcId="{46D51FEA-ED03-485E-871A-264C5658270A}" destId="{CD4E77DF-EDC7-4A02-BE22-04929CAB60DE}" srcOrd="0" destOrd="0" presId="urn:microsoft.com/office/officeart/2005/8/layout/process1"/>
    <dgm:cxn modelId="{E3AB2B8E-480D-44D6-982F-C708E27D186A}" type="presOf" srcId="{A0BF1716-C0AA-4BE5-956E-4E85AF585A35}" destId="{C2B6A3E7-44AF-4989-87F3-77635470BD6E}" srcOrd="0" destOrd="0" presId="urn:microsoft.com/office/officeart/2005/8/layout/process1"/>
    <dgm:cxn modelId="{D4576100-D613-450C-8D87-8DE24BB699E1}" type="presOf" srcId="{1D5CCC4A-9541-4679-A66B-FE1894E14179}" destId="{EF6CF537-0EFE-40A5-AA48-2FBA36271EB1}" srcOrd="1" destOrd="0" presId="urn:microsoft.com/office/officeart/2005/8/layout/process1"/>
    <dgm:cxn modelId="{28A924FA-87B7-4B74-8D24-3D646353556D}" srcId="{508E2AE5-B878-4555-8F7A-28EAE6AAA3C0}" destId="{46D51FEA-ED03-485E-871A-264C5658270A}" srcOrd="0" destOrd="0" parTransId="{A8725088-2485-47E8-9844-C795DDD4BAD2}" sibTransId="{36BCA6F7-9656-45FF-8F6C-CAD1D98FB3E4}"/>
    <dgm:cxn modelId="{71582FCE-17E4-421D-9119-20E00AD5FD80}" type="presOf" srcId="{1D5CCC4A-9541-4679-A66B-FE1894E14179}" destId="{E73A3233-4AC7-4C84-B238-1B0984D04EF8}" srcOrd="0" destOrd="0" presId="urn:microsoft.com/office/officeart/2005/8/layout/process1"/>
    <dgm:cxn modelId="{CBE53E57-FE13-4DDC-BF0D-81FFFCCADE19}" type="presParOf" srcId="{CDD4804F-623C-4264-8A77-2B7AE646EADC}" destId="{CD4E77DF-EDC7-4A02-BE22-04929CAB60DE}" srcOrd="0" destOrd="0" presId="urn:microsoft.com/office/officeart/2005/8/layout/process1"/>
    <dgm:cxn modelId="{3FC19E83-34C7-4B91-A712-E06D3D4C56FF}" type="presParOf" srcId="{CDD4804F-623C-4264-8A77-2B7AE646EADC}" destId="{FDC1500D-8AD3-4A0B-B9B7-ECAD50F485C3}" srcOrd="1" destOrd="0" presId="urn:microsoft.com/office/officeart/2005/8/layout/process1"/>
    <dgm:cxn modelId="{98E11C00-7753-42B3-B8DC-AE27BCD51D04}" type="presParOf" srcId="{FDC1500D-8AD3-4A0B-B9B7-ECAD50F485C3}" destId="{A27AAEA8-E374-4593-9AFB-35B90CD4F450}" srcOrd="0" destOrd="0" presId="urn:microsoft.com/office/officeart/2005/8/layout/process1"/>
    <dgm:cxn modelId="{806681CB-1CBE-469A-95D3-7B009359278C}" type="presParOf" srcId="{CDD4804F-623C-4264-8A77-2B7AE646EADC}" destId="{C2B6A3E7-44AF-4989-87F3-77635470BD6E}" srcOrd="2" destOrd="0" presId="urn:microsoft.com/office/officeart/2005/8/layout/process1"/>
    <dgm:cxn modelId="{6E8C3635-A138-4635-889A-F052927947D8}" type="presParOf" srcId="{CDD4804F-623C-4264-8A77-2B7AE646EADC}" destId="{E73A3233-4AC7-4C84-B238-1B0984D04EF8}" srcOrd="3" destOrd="0" presId="urn:microsoft.com/office/officeart/2005/8/layout/process1"/>
    <dgm:cxn modelId="{D4834D5F-7AC4-4F75-89B3-BA69DFA126A6}" type="presParOf" srcId="{E73A3233-4AC7-4C84-B238-1B0984D04EF8}" destId="{EF6CF537-0EFE-40A5-AA48-2FBA36271EB1}" srcOrd="0" destOrd="0" presId="urn:microsoft.com/office/officeart/2005/8/layout/process1"/>
    <dgm:cxn modelId="{94B192D5-4DCA-4E45-8837-BF79AC6366FF}" type="presParOf" srcId="{CDD4804F-623C-4264-8A77-2B7AE646EADC}" destId="{2925E5F4-9C43-4F0F-AB45-41386CF5026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enintnetwork.org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enintnetwork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Graduate Entry Nursing International Network: Activity and Impact in 2015-2016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Gemma Stacey – University of Nottingham </a:t>
            </a:r>
          </a:p>
        </p:txBody>
      </p:sp>
      <p:pic>
        <p:nvPicPr>
          <p:cNvPr id="1026" name="Picture 2" descr="GE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573" y="-14568946"/>
            <a:ext cx="675871" cy="55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3968" y="3444009"/>
            <a:ext cx="28575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57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Advising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Quality Assurance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790196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8251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  <a:br>
              <a:rPr lang="en-GB" dirty="0"/>
            </a:br>
            <a:r>
              <a:rPr lang="en-GB" dirty="0"/>
              <a:t>2015-2016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36692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Share research and evaluations which demonstrate the attributes and features of this unique student group.</a:t>
            </a:r>
          </a:p>
          <a:p>
            <a:r>
              <a:rPr lang="en-GB" dirty="0"/>
              <a:t>Share educational innovations which maximise graduate attributes for nursing practice and leadership through post-graduate education and learning in practice.</a:t>
            </a:r>
          </a:p>
          <a:p>
            <a:r>
              <a:rPr lang="en-GB" dirty="0"/>
              <a:t>Identify collaborations which draw attention to the potential of post-graduates in nursing from the point of registration to their future pathways in nursing as a profession.</a:t>
            </a:r>
          </a:p>
          <a:p>
            <a:r>
              <a:rPr lang="en-GB" dirty="0"/>
              <a:t>To identify possible collaborative research to examine the impact and influence on the progression of the profession by newly qualified nurses with a post-graduate nursing qualification.</a:t>
            </a:r>
            <a:endParaRPr lang="en-GB" dirty="0"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6909" y="698646"/>
            <a:ext cx="3120444" cy="225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931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2016-2017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9600" dirty="0"/>
              <a:t>             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  <a:br>
              <a:rPr lang="en-GB" dirty="0"/>
            </a:br>
            <a:r>
              <a:rPr lang="en-GB" dirty="0"/>
              <a:t>2015-2016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36692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Share research and evaluations which demonstrate the attributes and features of this unique student group.</a:t>
            </a:r>
          </a:p>
          <a:p>
            <a:r>
              <a:rPr lang="en-GB" dirty="0"/>
              <a:t>Share educational innovations which maximise graduate attributes for nursing practice and leadership through post-graduate education and learning in practice.</a:t>
            </a:r>
          </a:p>
          <a:p>
            <a:r>
              <a:rPr lang="en-GB" dirty="0"/>
              <a:t>Identify collaborations which draw attention to the potential of post-graduates in nursing from the point of registration to their future pathways in nursing as a profession.</a:t>
            </a:r>
          </a:p>
          <a:p>
            <a:r>
              <a:rPr lang="en-GB" dirty="0"/>
              <a:t>To identify possible collaborative research to examine the impact and influence on the progression of the profession by newly qualified nurses with a post-graduate nursing qualification.</a:t>
            </a:r>
            <a:endParaRPr lang="en-GB" dirty="0"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6909" y="698646"/>
            <a:ext cx="3120444" cy="225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38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Profile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Website</a:t>
            </a:r>
          </a:p>
          <a:p>
            <a:pPr lvl="1"/>
            <a:r>
              <a:rPr lang="en-GB" dirty="0">
                <a:hlinkClick r:id="rId2"/>
              </a:rPr>
              <a:t>www.genintnetwork.org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Update/ provide photographs and profiles </a:t>
            </a:r>
          </a:p>
          <a:p>
            <a:pPr lvl="1"/>
            <a:r>
              <a:rPr lang="en-GB" dirty="0"/>
              <a:t>Promote as part of marketing strategy  </a:t>
            </a:r>
          </a:p>
          <a:p>
            <a:pPr marL="502920" lvl="1" indent="0">
              <a:buNone/>
            </a:pPr>
            <a:endParaRPr lang="en-GB" dirty="0"/>
          </a:p>
          <a:p>
            <a:r>
              <a:rPr lang="en-GB" dirty="0"/>
              <a:t>Twitter </a:t>
            </a:r>
          </a:p>
          <a:p>
            <a:pPr lvl="1"/>
            <a:r>
              <a:rPr lang="en-GB" dirty="0"/>
              <a:t>@</a:t>
            </a:r>
            <a:r>
              <a:rPr lang="en-GB" dirty="0" err="1"/>
              <a:t>GEN_Int_Network</a:t>
            </a:r>
            <a:endParaRPr lang="en-GB" dirty="0"/>
          </a:p>
          <a:p>
            <a:pPr lvl="1"/>
            <a:r>
              <a:rPr lang="en-GB" dirty="0"/>
              <a:t>83 followers </a:t>
            </a:r>
          </a:p>
          <a:p>
            <a:pPr lvl="1"/>
            <a:r>
              <a:rPr lang="en-GB" dirty="0"/>
              <a:t>Promote to students and alumni 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745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International Collaborations and Networks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Trinity Collage Dublin </a:t>
            </a:r>
          </a:p>
          <a:p>
            <a:pPr lvl="1"/>
            <a:r>
              <a:rPr lang="en-GB" dirty="0"/>
              <a:t>Scoping exercise to consider the feasibility of GEN for Ireland </a:t>
            </a:r>
          </a:p>
          <a:p>
            <a:pPr lvl="1"/>
            <a:r>
              <a:rPr lang="en-GB" dirty="0"/>
              <a:t>Commissioned literature review </a:t>
            </a:r>
          </a:p>
          <a:p>
            <a:pPr lvl="1"/>
            <a:r>
              <a:rPr lang="en-GB" dirty="0"/>
              <a:t>Data collection facilitated by the network </a:t>
            </a:r>
          </a:p>
          <a:p>
            <a:pPr lvl="2"/>
            <a:r>
              <a:rPr lang="en-GB" dirty="0"/>
              <a:t>City University </a:t>
            </a:r>
          </a:p>
          <a:p>
            <a:pPr lvl="2"/>
            <a:r>
              <a:rPr lang="en-GB" dirty="0"/>
              <a:t>Oxford Brookes University  </a:t>
            </a:r>
          </a:p>
          <a:p>
            <a:pPr lvl="2"/>
            <a:r>
              <a:rPr lang="en-GB" dirty="0"/>
              <a:t>Manchester Metropolitan University</a:t>
            </a:r>
          </a:p>
          <a:p>
            <a:pPr lvl="2"/>
            <a:r>
              <a:rPr lang="en-GB" dirty="0"/>
              <a:t>University of Southampton  </a:t>
            </a:r>
          </a:p>
          <a:p>
            <a:pPr lvl="2"/>
            <a:r>
              <a:rPr lang="en-GB" dirty="0"/>
              <a:t>University of  Nottingham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104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International Collaborations and Networks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La Trobe University (Rural Health School) – Bendigo Australia </a:t>
            </a:r>
          </a:p>
          <a:p>
            <a:pPr lvl="1"/>
            <a:r>
              <a:rPr lang="en-GB" dirty="0"/>
              <a:t>Melanie </a:t>
            </a:r>
            <a:r>
              <a:rPr lang="en-GB" dirty="0" err="1"/>
              <a:t>Bish</a:t>
            </a:r>
            <a:r>
              <a:rPr lang="en-GB" dirty="0"/>
              <a:t> </a:t>
            </a:r>
          </a:p>
          <a:p>
            <a:pPr lvl="1"/>
            <a:endParaRPr lang="en-GB" dirty="0"/>
          </a:p>
          <a:p>
            <a:r>
              <a:rPr lang="en-GB" dirty="0"/>
              <a:t>Saint Lois University (School of Nursing) – America </a:t>
            </a:r>
          </a:p>
          <a:p>
            <a:pPr lvl="1"/>
            <a:r>
              <a:rPr lang="en-GB" dirty="0"/>
              <a:t>Bobbi </a:t>
            </a:r>
            <a:r>
              <a:rPr lang="en-GB" dirty="0" err="1"/>
              <a:t>Shutto</a:t>
            </a:r>
            <a:r>
              <a:rPr lang="en-GB" dirty="0"/>
              <a:t>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813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Political Influences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NMC – New standards for pre-registration nurse education </a:t>
            </a:r>
          </a:p>
          <a:p>
            <a:pPr lvl="1"/>
            <a:r>
              <a:rPr lang="en-GB" dirty="0"/>
              <a:t>Professor Dame-Jill Macleod Clark</a:t>
            </a:r>
          </a:p>
          <a:p>
            <a:pPr lvl="1"/>
            <a:endParaRPr lang="en-GB" dirty="0"/>
          </a:p>
          <a:p>
            <a:r>
              <a:rPr lang="en-GB" dirty="0"/>
              <a:t>Council of Deans - Position paper and response to 2015 Spending Review </a:t>
            </a:r>
          </a:p>
          <a:p>
            <a:endParaRPr lang="en-GB" dirty="0"/>
          </a:p>
          <a:p>
            <a:r>
              <a:rPr lang="en-GB" dirty="0"/>
              <a:t>NHS England – 2015 Spending Review/ developing an evidence base for the impact of GEN in the UK </a:t>
            </a:r>
          </a:p>
          <a:p>
            <a:pPr lvl="1"/>
            <a:r>
              <a:rPr lang="en-GB" dirty="0"/>
              <a:t>Lisa </a:t>
            </a:r>
            <a:r>
              <a:rPr lang="en-GB" dirty="0" err="1"/>
              <a:t>Bayliss</a:t>
            </a:r>
            <a:r>
              <a:rPr lang="en-GB" dirty="0"/>
              <a:t>-Pratt     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7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Dissemination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Master class – NETNEP 2016 Brisbane Australia </a:t>
            </a:r>
          </a:p>
          <a:p>
            <a:pPr lvl="1"/>
            <a:r>
              <a:rPr lang="en-GB" dirty="0"/>
              <a:t>“redefining “Graduateness” for the future of nursing practice”</a:t>
            </a:r>
          </a:p>
          <a:p>
            <a:r>
              <a:rPr lang="en-GB" dirty="0"/>
              <a:t>Editorial – Nurse Education in Practice </a:t>
            </a:r>
          </a:p>
          <a:p>
            <a:pPr lvl="1"/>
            <a:r>
              <a:rPr lang="en-GB" dirty="0"/>
              <a:t>“Graduate entry nurse education: A challenge or opportunity for the future of the profession?”</a:t>
            </a:r>
          </a:p>
          <a:p>
            <a:r>
              <a:rPr lang="en-GB" dirty="0"/>
              <a:t>Issue for Debate – Nurse Education in Practice </a:t>
            </a:r>
          </a:p>
          <a:p>
            <a:pPr lvl="1"/>
            <a:r>
              <a:rPr lang="en-GB" dirty="0"/>
              <a:t>“Do graduate entry nursing student’s experience ‘Imposter Phenomenon’?”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201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193965"/>
            <a:ext cx="7315200" cy="65947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sz="2100" dirty="0"/>
              <a:t>GEN careers study </a:t>
            </a:r>
          </a:p>
          <a:p>
            <a:pPr lvl="1"/>
            <a:r>
              <a:rPr lang="en-GB" sz="2100" dirty="0"/>
              <a:t>Cross sectional study of GEN graduate careers </a:t>
            </a:r>
          </a:p>
          <a:p>
            <a:pPr lvl="1"/>
            <a:r>
              <a:rPr lang="en-GB" sz="2100" dirty="0"/>
              <a:t>Utilising nursing careers survey developed by Kings Nursing Research Unit </a:t>
            </a:r>
          </a:p>
          <a:p>
            <a:pPr lvl="1"/>
            <a:r>
              <a:rPr lang="en-GB" sz="2100" dirty="0"/>
              <a:t>Telephone interviews exploring experience of employment </a:t>
            </a:r>
          </a:p>
          <a:p>
            <a:pPr lvl="1"/>
            <a:r>
              <a:rPr lang="en-GB" sz="2100" dirty="0"/>
              <a:t>Proposal presented to Health Education England Nursing Supply and Demand committee </a:t>
            </a:r>
          </a:p>
          <a:p>
            <a:pPr lvl="1"/>
            <a:r>
              <a:rPr lang="en-GB" sz="2100" dirty="0"/>
              <a:t>Funding for </a:t>
            </a:r>
          </a:p>
          <a:p>
            <a:pPr lvl="2"/>
            <a:r>
              <a:rPr lang="en-GB" sz="2100" dirty="0"/>
              <a:t>18 months full time research associate</a:t>
            </a:r>
          </a:p>
          <a:p>
            <a:pPr lvl="2"/>
            <a:r>
              <a:rPr lang="en-GB" sz="2100" dirty="0"/>
              <a:t>Consultation from Kings  </a:t>
            </a:r>
          </a:p>
          <a:p>
            <a:pPr lvl="1"/>
            <a:endParaRPr lang="en-GB" sz="2100" dirty="0"/>
          </a:p>
          <a:p>
            <a:pPr lvl="1"/>
            <a:r>
              <a:rPr lang="en-GB" sz="2100" dirty="0"/>
              <a:t>Steering group membership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502920" lvl="1" indent="0">
              <a:buNone/>
            </a:pP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455" y="1006762"/>
            <a:ext cx="2724527" cy="197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699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Advising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Quality Assurance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255650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8970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71</TotalTime>
  <Words>333</Words>
  <Application>Microsoft Office PowerPoint</Application>
  <PresentationFormat>Widescreen</PresentationFormat>
  <Paragraphs>115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Corbel</vt:lpstr>
      <vt:lpstr>Wingdings 2</vt:lpstr>
      <vt:lpstr>Frame</vt:lpstr>
      <vt:lpstr>Graduate Entry Nursing International Network: Activity and Impact in 2015-2016  </vt:lpstr>
      <vt:lpstr>Objectives 2015-2016  </vt:lpstr>
      <vt:lpstr>Online Profile </vt:lpstr>
      <vt:lpstr>International Collaborations and Networks </vt:lpstr>
      <vt:lpstr>International Collaborations and Networks </vt:lpstr>
      <vt:lpstr>Political Influences </vt:lpstr>
      <vt:lpstr>Dissemination </vt:lpstr>
      <vt:lpstr>Research  </vt:lpstr>
      <vt:lpstr>External Advising  Quality Assurance </vt:lpstr>
      <vt:lpstr>External Advising  Quality Assurance </vt:lpstr>
      <vt:lpstr>Objectives 2015-2016  </vt:lpstr>
      <vt:lpstr>Objectives 2016-2017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Entry International Network: Activity and Impact in 2015-2016</dc:title>
  <dc:creator>Adam Stacey</dc:creator>
  <cp:lastModifiedBy>Stacey Gemma</cp:lastModifiedBy>
  <cp:revision>13</cp:revision>
  <dcterms:created xsi:type="dcterms:W3CDTF">2016-09-28T07:46:58Z</dcterms:created>
  <dcterms:modified xsi:type="dcterms:W3CDTF">2016-10-20T08:23:54Z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1F6C3A5D-C180-46F8-B261-8582C7AE56F6</vt:lpwstr>
  </property>
  <property fmtid="{D5CDD505-2E9C-101B-9397-08002B2CF9AE}" pid="3" name="ArticulatePath">
    <vt:lpwstr>Graduate Entry International Network presentation</vt:lpwstr>
  </property>
</Properties>
</file>